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6"/>
  </p:notesMasterIdLst>
  <p:handoutMasterIdLst>
    <p:handoutMasterId r:id="rId27"/>
  </p:handoutMasterIdLst>
  <p:sldIdLst>
    <p:sldId id="350" r:id="rId5"/>
    <p:sldId id="352" r:id="rId6"/>
    <p:sldId id="365" r:id="rId7"/>
    <p:sldId id="362" r:id="rId8"/>
    <p:sldId id="375" r:id="rId9"/>
    <p:sldId id="369" r:id="rId10"/>
    <p:sldId id="383" r:id="rId11"/>
    <p:sldId id="376" r:id="rId12"/>
    <p:sldId id="372" r:id="rId13"/>
    <p:sldId id="378" r:id="rId14"/>
    <p:sldId id="373" r:id="rId15"/>
    <p:sldId id="377" r:id="rId16"/>
    <p:sldId id="379" r:id="rId17"/>
    <p:sldId id="380" r:id="rId18"/>
    <p:sldId id="381" r:id="rId19"/>
    <p:sldId id="382" r:id="rId20"/>
    <p:sldId id="385" r:id="rId21"/>
    <p:sldId id="386" r:id="rId22"/>
    <p:sldId id="364" r:id="rId23"/>
    <p:sldId id="370" r:id="rId24"/>
    <p:sldId id="37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45DD77-6791-4730-9E4D-A3EF30BB7159}" v="9" dt="2024-10-25T21:11:36.9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92" autoAdjust="0"/>
    <p:restoredTop sz="86385" autoAdjust="0"/>
  </p:normalViewPr>
  <p:slideViewPr>
    <p:cSldViewPr snapToGrid="0">
      <p:cViewPr varScale="1">
        <p:scale>
          <a:sx n="96" d="100"/>
          <a:sy n="96" d="100"/>
        </p:scale>
        <p:origin x="354" y="90"/>
      </p:cViewPr>
      <p:guideLst/>
    </p:cSldViewPr>
  </p:slideViewPr>
  <p:outlineViewPr>
    <p:cViewPr>
      <p:scale>
        <a:sx n="33" d="100"/>
        <a:sy n="33" d="100"/>
      </p:scale>
      <p:origin x="0" y="-75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6D13E5-4CEC-3A4A-8E5D-AFCEE7512EEC}" type="slidenum">
              <a:t>‹#›</a:t>
            </a:fld>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11/12/2024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gerrityinteriors.co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gerrityinteriors.co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66338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20</a:t>
            </a:fld>
            <a:endParaRPr lang="en-US" dirty="0"/>
          </a:p>
        </p:txBody>
      </p:sp>
    </p:spTree>
    <p:extLst>
      <p:ext uri="{BB962C8B-B14F-4D97-AF65-F5344CB8AC3E}">
        <p14:creationId xmlns:p14="http://schemas.microsoft.com/office/powerpoint/2010/main" val="1394562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4269759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cs typeface="Arial" panose="020B0604020202020204" pitchFamily="34" charset="0"/>
              </a:rPr>
              <a:t>The Board recognized the need to update the 1980’s building color palette and performed their due diligence by consulting with Sherwin Williams color consultants as well as professional interior and color consultants MG Interiors (</a:t>
            </a:r>
            <a:r>
              <a:rPr lang="en-US" sz="1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https://mgerrityinteriors.com/</a:t>
            </a:r>
            <a:r>
              <a:rPr lang="en-US" sz="1800" dirty="0">
                <a:effectLst/>
                <a:latin typeface="Arial" panose="020B0604020202020204" pitchFamily="34" charset="0"/>
                <a:ea typeface="Calibri" panose="020F0502020204030204" pitchFamily="34" charset="0"/>
                <a:cs typeface="Arial" panose="020B0604020202020204" pitchFamily="34" charset="0"/>
              </a:rPr>
              <a:t>). </a:t>
            </a: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584041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cs typeface="Arial" panose="020B0604020202020204" pitchFamily="34" charset="0"/>
              </a:rPr>
              <a:t>The Board recognized the need to update the 1980’s building color palette and performed their due diligence by consulting with Sherwin Williams color consultants as well as professional interior and color consultants MG Interiors (</a:t>
            </a:r>
            <a:r>
              <a:rPr lang="en-US" sz="1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https://mgerrityinteriors.com/</a:t>
            </a:r>
            <a:r>
              <a:rPr lang="en-US" sz="1800" dirty="0">
                <a:effectLst/>
                <a:latin typeface="Arial" panose="020B0604020202020204" pitchFamily="34" charset="0"/>
                <a:ea typeface="Calibri" panose="020F0502020204030204" pitchFamily="34" charset="0"/>
                <a:cs typeface="Arial" panose="020B0604020202020204" pitchFamily="34" charset="0"/>
              </a:rPr>
              <a:t>). This also included a new color palette for the front doors which allows the residents a way to further individualize their home.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2770103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775443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D89DC-794F-01E3-DAD8-FB438C00B2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F72E58-B32B-DA81-5804-629E2864FB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DE9BC5-927D-BBD5-AB3B-4D1209F4EE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DA01C6-315A-296D-B864-CEEDE3599FED}"/>
              </a:ext>
            </a:extLst>
          </p:cNvPr>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07132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2159635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1000834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2683212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endParaRPr lang="en-US"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70852" y="1733264"/>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a:lstStyle/>
          <a:p>
            <a:r>
              <a:rPr lang="en-US"/>
              <a:t>October 29,2024</a:t>
            </a:r>
            <a:endParaRPr lang="en-US"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a:lstStyle/>
          <a:p>
            <a:r>
              <a:rPr lang="en-US"/>
              <a:t>Applecross Annual Meeting</a:t>
            </a:r>
            <a:endParaRPr lang="en-US" b="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dirty="0"/>
              <a:t>Click icon to add picture</a:t>
            </a:r>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dirty="0"/>
              <a:t>Click icon to add picture</a:t>
            </a:r>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a:lstStyle/>
          <a:p>
            <a:r>
              <a:rPr lang="en-US" dirty="0"/>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endParaRPr lang="en-US"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dirty="0"/>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dirty="0"/>
              <a:t>Click icon to add table</a:t>
            </a:r>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endParaRPr lang="en-US" dirty="0"/>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dirty="0"/>
              <a:t>Click icon to add picture</a:t>
            </a:r>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dirty="0"/>
              <a:t>Click icon to add picture</a:t>
            </a:r>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dirty="0"/>
              <a:t>Click icon to add picture</a:t>
            </a:r>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dirty="0"/>
              <a:t>Click icon to add picture</a:t>
            </a:r>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a:lstStyle/>
          <a:p>
            <a:r>
              <a:rPr lang="en-US"/>
              <a:t>October 29,2024</a:t>
            </a:r>
            <a:endParaRPr lang="en-US" dirty="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a:lstStyle/>
          <a:p>
            <a:r>
              <a:rPr lang="en-US"/>
              <a:t>Applecross Annual Meeting</a:t>
            </a:r>
            <a:endParaRPr lang="en-US" b="0" dirty="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r>
              <a:rPr lang="en-US"/>
              <a:t>October 29,2024</a:t>
            </a:r>
            <a:endParaRPr lang="en-US" dirty="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r>
              <a:rPr lang="en-US"/>
              <a:t>Applecross Annual Meeting</a:t>
            </a:r>
            <a:endParaRPr lang="en-US" b="0" dirty="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hyperlink" Target="https://www.casnc.com/communities/applecross/" TargetMode="External"/><Relationship Id="rId5" Type="http://schemas.openxmlformats.org/officeDocument/2006/relationships/image" Target="../media/image3.png"/><Relationship Id="rId4" Type="http://schemas.openxmlformats.org/officeDocument/2006/relationships/hyperlink" Target="mailto:Matt@casnc.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hyperlink" Target="mailto:Matt@casnc.com"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283259" y="2099404"/>
            <a:ext cx="5659161" cy="1514019"/>
          </a:xfrm>
        </p:spPr>
        <p:txBody>
          <a:bodyPr/>
          <a:lstStyle/>
          <a:p>
            <a:r>
              <a:rPr lang="en-US" sz="5400" dirty="0">
                <a:latin typeface="Arial" panose="020B0604020202020204" pitchFamily="34" charset="0"/>
                <a:cs typeface="Arial" panose="020B0604020202020204" pitchFamily="34" charset="0"/>
              </a:rPr>
              <a:t>Applecross Annual Meeting 2024</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67055" y="4549553"/>
            <a:ext cx="5491570" cy="953337"/>
          </a:xfrm>
        </p:spPr>
        <p:txBody>
          <a:bodyPr/>
          <a:lstStyle/>
          <a:p>
            <a:r>
              <a:rPr lang="en-US" sz="2400" b="1" dirty="0">
                <a:solidFill>
                  <a:schemeClr val="tx2">
                    <a:lumMod val="75000"/>
                  </a:schemeClr>
                </a:solidFill>
                <a:latin typeface="Arial" panose="020B0604020202020204" pitchFamily="34" charset="0"/>
                <a:cs typeface="Arial" panose="020B0604020202020204" pitchFamily="34" charset="0"/>
              </a:rPr>
              <a:t>CAS HOA Management</a:t>
            </a:r>
          </a:p>
          <a:p>
            <a:r>
              <a:rPr lang="en-US" sz="2400" b="1" dirty="0">
                <a:solidFill>
                  <a:schemeClr val="tx2">
                    <a:lumMod val="75000"/>
                  </a:schemeClr>
                </a:solidFill>
                <a:latin typeface="Arial" panose="020B0604020202020204" pitchFamily="34" charset="0"/>
                <a:cs typeface="Arial" panose="020B0604020202020204" pitchFamily="34" charset="0"/>
              </a:rPr>
              <a:t>Applecross HOA Board of Directors </a:t>
            </a:r>
          </a:p>
          <a:p>
            <a:r>
              <a:rPr lang="en-US" sz="2400" b="1" dirty="0">
                <a:solidFill>
                  <a:schemeClr val="tx2">
                    <a:lumMod val="75000"/>
                  </a:schemeClr>
                </a:solidFill>
                <a:latin typeface="Arial" panose="020B0604020202020204" pitchFamily="34" charset="0"/>
                <a:cs typeface="Arial" panose="020B0604020202020204" pitchFamily="34" charset="0"/>
              </a:rPr>
              <a:t>October 29, 2024</a:t>
            </a:r>
          </a:p>
          <a:p>
            <a:endParaRPr lang="en-US" dirty="0"/>
          </a:p>
        </p:txBody>
      </p:sp>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205265" y="91122"/>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10</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7A7D0369-7F74-F1D9-7956-8A6FA22A6958}"/>
              </a:ext>
            </a:extLst>
          </p:cNvPr>
          <p:cNvSpPr/>
          <p:nvPr/>
        </p:nvSpPr>
        <p:spPr>
          <a:xfrm>
            <a:off x="4011970" y="2967335"/>
            <a:ext cx="4168064" cy="923330"/>
          </a:xfrm>
          <a:prstGeom prst="rect">
            <a:avLst/>
          </a:prstGeom>
          <a:noFill/>
        </p:spPr>
        <p:txBody>
          <a:bodyPr wrap="none" lIns="91440" tIns="45720" rIns="91440" bIns="45720">
            <a:spAutoFit/>
          </a:bodyPr>
          <a:lstStyle/>
          <a:p>
            <a:pPr algn="ctr"/>
            <a:r>
              <a:rPr lang="en-US" sz="5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Mtt</a:t>
            </a:r>
            <a:r>
              <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to Update</a:t>
            </a:r>
          </a:p>
        </p:txBody>
      </p:sp>
      <p:pic>
        <p:nvPicPr>
          <p:cNvPr id="9" name="Picture 8">
            <a:extLst>
              <a:ext uri="{FF2B5EF4-FFF2-40B4-BE49-F238E27FC236}">
                <a16:creationId xmlns:a16="http://schemas.microsoft.com/office/drawing/2014/main" id="{DD96743B-6C11-D9B3-A438-D6B02F327A31}"/>
              </a:ext>
            </a:extLst>
          </p:cNvPr>
          <p:cNvPicPr>
            <a:picLocks noChangeAspect="1"/>
          </p:cNvPicPr>
          <p:nvPr/>
        </p:nvPicPr>
        <p:blipFill>
          <a:blip r:embed="rId3"/>
          <a:stretch>
            <a:fillRect/>
          </a:stretch>
        </p:blipFill>
        <p:spPr>
          <a:xfrm>
            <a:off x="2682265" y="701985"/>
            <a:ext cx="6827470" cy="5581186"/>
          </a:xfrm>
          <a:prstGeom prst="rect">
            <a:avLst/>
          </a:prstGeom>
        </p:spPr>
      </p:pic>
    </p:spTree>
    <p:extLst>
      <p:ext uri="{BB962C8B-B14F-4D97-AF65-F5344CB8AC3E}">
        <p14:creationId xmlns:p14="http://schemas.microsoft.com/office/powerpoint/2010/main" val="2016066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11</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03137A0A-CD7D-710C-FCC7-00F044A5F1A2}"/>
              </a:ext>
            </a:extLst>
          </p:cNvPr>
          <p:cNvPicPr>
            <a:picLocks noChangeAspect="1"/>
          </p:cNvPicPr>
          <p:nvPr/>
        </p:nvPicPr>
        <p:blipFill>
          <a:blip r:embed="rId2"/>
          <a:stretch>
            <a:fillRect/>
          </a:stretch>
        </p:blipFill>
        <p:spPr>
          <a:xfrm>
            <a:off x="1077787" y="1402529"/>
            <a:ext cx="10036426" cy="4052941"/>
          </a:xfrm>
          <a:prstGeom prst="rect">
            <a:avLst/>
          </a:prstGeom>
        </p:spPr>
      </p:pic>
    </p:spTree>
    <p:extLst>
      <p:ext uri="{BB962C8B-B14F-4D97-AF65-F5344CB8AC3E}">
        <p14:creationId xmlns:p14="http://schemas.microsoft.com/office/powerpoint/2010/main" val="3240055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12</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1AE199C1-DD2B-F4C6-23FC-317CA6CDD288}"/>
              </a:ext>
            </a:extLst>
          </p:cNvPr>
          <p:cNvPicPr>
            <a:picLocks noChangeAspect="1"/>
          </p:cNvPicPr>
          <p:nvPr/>
        </p:nvPicPr>
        <p:blipFill>
          <a:blip r:embed="rId2"/>
          <a:stretch>
            <a:fillRect/>
          </a:stretch>
        </p:blipFill>
        <p:spPr>
          <a:xfrm>
            <a:off x="1935695" y="2129442"/>
            <a:ext cx="8320609" cy="4084295"/>
          </a:xfrm>
          <a:prstGeom prst="rect">
            <a:avLst/>
          </a:prstGeom>
        </p:spPr>
      </p:pic>
      <p:pic>
        <p:nvPicPr>
          <p:cNvPr id="12" name="Picture 11">
            <a:extLst>
              <a:ext uri="{FF2B5EF4-FFF2-40B4-BE49-F238E27FC236}">
                <a16:creationId xmlns:a16="http://schemas.microsoft.com/office/drawing/2014/main" id="{D422AB7C-6BB7-3650-C9C3-40D849FD2D30}"/>
              </a:ext>
            </a:extLst>
          </p:cNvPr>
          <p:cNvPicPr>
            <a:picLocks noChangeAspect="1"/>
          </p:cNvPicPr>
          <p:nvPr/>
        </p:nvPicPr>
        <p:blipFill>
          <a:blip r:embed="rId3"/>
          <a:stretch>
            <a:fillRect/>
          </a:stretch>
        </p:blipFill>
        <p:spPr>
          <a:xfrm>
            <a:off x="4621785" y="1004892"/>
            <a:ext cx="5714403" cy="1644433"/>
          </a:xfrm>
          <a:prstGeom prst="rect">
            <a:avLst/>
          </a:prstGeom>
        </p:spPr>
      </p:pic>
    </p:spTree>
    <p:extLst>
      <p:ext uri="{BB962C8B-B14F-4D97-AF65-F5344CB8AC3E}">
        <p14:creationId xmlns:p14="http://schemas.microsoft.com/office/powerpoint/2010/main" val="4007547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13</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B1042CFE-221A-92FD-C688-9F03F77068B8}"/>
              </a:ext>
            </a:extLst>
          </p:cNvPr>
          <p:cNvPicPr>
            <a:picLocks noChangeAspect="1"/>
          </p:cNvPicPr>
          <p:nvPr/>
        </p:nvPicPr>
        <p:blipFill>
          <a:blip r:embed="rId2"/>
          <a:stretch>
            <a:fillRect/>
          </a:stretch>
        </p:blipFill>
        <p:spPr>
          <a:xfrm>
            <a:off x="1567210" y="2198937"/>
            <a:ext cx="9057579" cy="3155259"/>
          </a:xfrm>
          <a:prstGeom prst="rect">
            <a:avLst/>
          </a:prstGeom>
        </p:spPr>
      </p:pic>
      <p:pic>
        <p:nvPicPr>
          <p:cNvPr id="12" name="Picture 11">
            <a:extLst>
              <a:ext uri="{FF2B5EF4-FFF2-40B4-BE49-F238E27FC236}">
                <a16:creationId xmlns:a16="http://schemas.microsoft.com/office/drawing/2014/main" id="{334A0ACB-B334-F9A1-F651-FD632AACB1E8}"/>
              </a:ext>
            </a:extLst>
          </p:cNvPr>
          <p:cNvPicPr>
            <a:picLocks noChangeAspect="1"/>
          </p:cNvPicPr>
          <p:nvPr/>
        </p:nvPicPr>
        <p:blipFill>
          <a:blip r:embed="rId3"/>
          <a:stretch>
            <a:fillRect/>
          </a:stretch>
        </p:blipFill>
        <p:spPr>
          <a:xfrm>
            <a:off x="1715493" y="5201153"/>
            <a:ext cx="8909296" cy="306086"/>
          </a:xfrm>
          <a:prstGeom prst="rect">
            <a:avLst/>
          </a:prstGeom>
        </p:spPr>
      </p:pic>
      <p:pic>
        <p:nvPicPr>
          <p:cNvPr id="13" name="Picture 12">
            <a:extLst>
              <a:ext uri="{FF2B5EF4-FFF2-40B4-BE49-F238E27FC236}">
                <a16:creationId xmlns:a16="http://schemas.microsoft.com/office/drawing/2014/main" id="{3D3C9BCE-086E-F04A-FD84-2E9F55980DF0}"/>
              </a:ext>
            </a:extLst>
          </p:cNvPr>
          <p:cNvPicPr>
            <a:picLocks noChangeAspect="1"/>
          </p:cNvPicPr>
          <p:nvPr/>
        </p:nvPicPr>
        <p:blipFill>
          <a:blip r:embed="rId4"/>
          <a:stretch>
            <a:fillRect/>
          </a:stretch>
        </p:blipFill>
        <p:spPr>
          <a:xfrm>
            <a:off x="4522633" y="729470"/>
            <a:ext cx="5964050" cy="1716274"/>
          </a:xfrm>
          <a:prstGeom prst="rect">
            <a:avLst/>
          </a:prstGeom>
        </p:spPr>
      </p:pic>
    </p:spTree>
    <p:extLst>
      <p:ext uri="{BB962C8B-B14F-4D97-AF65-F5344CB8AC3E}">
        <p14:creationId xmlns:p14="http://schemas.microsoft.com/office/powerpoint/2010/main" val="36929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14</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4C479192-DEE4-655C-68DE-6821B5F213E5}"/>
              </a:ext>
            </a:extLst>
          </p:cNvPr>
          <p:cNvPicPr>
            <a:picLocks noChangeAspect="1"/>
          </p:cNvPicPr>
          <p:nvPr/>
        </p:nvPicPr>
        <p:blipFill>
          <a:blip r:embed="rId2"/>
          <a:stretch>
            <a:fillRect/>
          </a:stretch>
        </p:blipFill>
        <p:spPr>
          <a:xfrm>
            <a:off x="1472018" y="2457995"/>
            <a:ext cx="9247963" cy="3402979"/>
          </a:xfrm>
          <a:prstGeom prst="rect">
            <a:avLst/>
          </a:prstGeom>
        </p:spPr>
      </p:pic>
      <p:pic>
        <p:nvPicPr>
          <p:cNvPr id="10" name="Picture 9">
            <a:extLst>
              <a:ext uri="{FF2B5EF4-FFF2-40B4-BE49-F238E27FC236}">
                <a16:creationId xmlns:a16="http://schemas.microsoft.com/office/drawing/2014/main" id="{ACBD374C-DDA0-569B-EF2D-CDADF1A20A2F}"/>
              </a:ext>
            </a:extLst>
          </p:cNvPr>
          <p:cNvPicPr>
            <a:picLocks noChangeAspect="1"/>
          </p:cNvPicPr>
          <p:nvPr/>
        </p:nvPicPr>
        <p:blipFill>
          <a:blip r:embed="rId3"/>
          <a:stretch>
            <a:fillRect/>
          </a:stretch>
        </p:blipFill>
        <p:spPr>
          <a:xfrm>
            <a:off x="4555683" y="897129"/>
            <a:ext cx="6164298" cy="1773899"/>
          </a:xfrm>
          <a:prstGeom prst="rect">
            <a:avLst/>
          </a:prstGeom>
        </p:spPr>
      </p:pic>
    </p:spTree>
    <p:extLst>
      <p:ext uri="{BB962C8B-B14F-4D97-AF65-F5344CB8AC3E}">
        <p14:creationId xmlns:p14="http://schemas.microsoft.com/office/powerpoint/2010/main" val="3415318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2025 Budget: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15</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E237FEA4-7C31-2662-BFF2-B93C7A11395F}"/>
              </a:ext>
            </a:extLst>
          </p:cNvPr>
          <p:cNvPicPr>
            <a:picLocks noChangeAspect="1"/>
          </p:cNvPicPr>
          <p:nvPr/>
        </p:nvPicPr>
        <p:blipFill>
          <a:blip r:embed="rId2"/>
          <a:stretch>
            <a:fillRect/>
          </a:stretch>
        </p:blipFill>
        <p:spPr>
          <a:xfrm>
            <a:off x="1269006" y="1309601"/>
            <a:ext cx="9467056" cy="4238798"/>
          </a:xfrm>
          <a:prstGeom prst="rect">
            <a:avLst/>
          </a:prstGeom>
        </p:spPr>
      </p:pic>
    </p:spTree>
    <p:extLst>
      <p:ext uri="{BB962C8B-B14F-4D97-AF65-F5344CB8AC3E}">
        <p14:creationId xmlns:p14="http://schemas.microsoft.com/office/powerpoint/2010/main" val="3479196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2025 Budget: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16</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D8BFA57B-D12D-64FD-B4C9-664FB0D6BDCA}"/>
              </a:ext>
            </a:extLst>
          </p:cNvPr>
          <p:cNvPicPr>
            <a:picLocks noChangeAspect="1"/>
          </p:cNvPicPr>
          <p:nvPr/>
        </p:nvPicPr>
        <p:blipFill>
          <a:blip r:embed="rId2"/>
          <a:stretch>
            <a:fillRect/>
          </a:stretch>
        </p:blipFill>
        <p:spPr>
          <a:xfrm>
            <a:off x="2055173" y="837656"/>
            <a:ext cx="8081654" cy="5182687"/>
          </a:xfrm>
          <a:prstGeom prst="rect">
            <a:avLst/>
          </a:prstGeom>
        </p:spPr>
      </p:pic>
    </p:spTree>
    <p:extLst>
      <p:ext uri="{BB962C8B-B14F-4D97-AF65-F5344CB8AC3E}">
        <p14:creationId xmlns:p14="http://schemas.microsoft.com/office/powerpoint/2010/main" val="4865423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DFCCD-0055-A220-1B1E-07DC1D92250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80D511-6634-199C-1F92-219A9A86A2E0}"/>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2025 Budget:</a:t>
            </a:r>
          </a:p>
        </p:txBody>
      </p:sp>
      <p:sp>
        <p:nvSpPr>
          <p:cNvPr id="6" name="Slide Number Placeholder 5">
            <a:extLst>
              <a:ext uri="{FF2B5EF4-FFF2-40B4-BE49-F238E27FC236}">
                <a16:creationId xmlns:a16="http://schemas.microsoft.com/office/drawing/2014/main" id="{69EBFB98-865B-F4EB-C537-DE2FF0B43F85}"/>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17</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BC2BF1DD-99A5-C8D1-BC91-2D0F76F8820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379538E9-4746-25B0-FFC8-05B2203E58AD}"/>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AF2E1494-54BC-FFCD-4ABB-1B6F81E4AB98}"/>
              </a:ext>
            </a:extLst>
          </p:cNvPr>
          <p:cNvPicPr>
            <a:picLocks noChangeAspect="1"/>
          </p:cNvPicPr>
          <p:nvPr/>
        </p:nvPicPr>
        <p:blipFill>
          <a:blip r:embed="rId2"/>
          <a:stretch>
            <a:fillRect/>
          </a:stretch>
        </p:blipFill>
        <p:spPr>
          <a:xfrm>
            <a:off x="1572314" y="1067202"/>
            <a:ext cx="9047371" cy="4331064"/>
          </a:xfrm>
          <a:prstGeom prst="rect">
            <a:avLst/>
          </a:prstGeom>
        </p:spPr>
      </p:pic>
    </p:spTree>
    <p:extLst>
      <p:ext uri="{BB962C8B-B14F-4D97-AF65-F5344CB8AC3E}">
        <p14:creationId xmlns:p14="http://schemas.microsoft.com/office/powerpoint/2010/main" val="1780812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845ED-EBDE-7DB7-C286-178F8CD89F7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3329DA2-9B87-20DE-2B5B-D4A444974055}"/>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2025 Budget:</a:t>
            </a:r>
          </a:p>
        </p:txBody>
      </p:sp>
      <p:sp>
        <p:nvSpPr>
          <p:cNvPr id="6" name="Slide Number Placeholder 5">
            <a:extLst>
              <a:ext uri="{FF2B5EF4-FFF2-40B4-BE49-F238E27FC236}">
                <a16:creationId xmlns:a16="http://schemas.microsoft.com/office/drawing/2014/main" id="{A140FD2F-B68C-BC28-DA39-2BB24DA05CFA}"/>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18</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A2EA20BF-BC9D-6E67-B137-DE9AB707325F}"/>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66878581-4A21-05C7-F50F-BECC28CC1289}"/>
              </a:ext>
            </a:extLst>
          </p:cNvPr>
          <p:cNvSpPr>
            <a:spLocks noGrp="1"/>
          </p:cNvSpPr>
          <p:nvPr>
            <p:ph type="dt" sz="half" idx="11"/>
          </p:nvPr>
        </p:nvSpPr>
        <p:spPr>
          <a:xfrm>
            <a:off x="3369624" y="6332219"/>
            <a:ext cx="1357662" cy="306086"/>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E645F85B-5F4D-F334-DF5B-BF4D6A569E1B}"/>
              </a:ext>
            </a:extLst>
          </p:cNvPr>
          <p:cNvPicPr>
            <a:picLocks noChangeAspect="1"/>
          </p:cNvPicPr>
          <p:nvPr/>
        </p:nvPicPr>
        <p:blipFill>
          <a:blip r:embed="rId2"/>
          <a:stretch>
            <a:fillRect/>
          </a:stretch>
        </p:blipFill>
        <p:spPr>
          <a:xfrm>
            <a:off x="2405062" y="1200150"/>
            <a:ext cx="7381875" cy="4457700"/>
          </a:xfrm>
          <a:prstGeom prst="rect">
            <a:avLst/>
          </a:prstGeom>
        </p:spPr>
      </p:pic>
    </p:spTree>
    <p:extLst>
      <p:ext uri="{BB962C8B-B14F-4D97-AF65-F5344CB8AC3E}">
        <p14:creationId xmlns:p14="http://schemas.microsoft.com/office/powerpoint/2010/main" val="37762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2DF8-59D4-D94D-8ED9-F2F319899DBF}"/>
              </a:ext>
            </a:extLst>
          </p:cNvPr>
          <p:cNvSpPr>
            <a:spLocks noGrp="1"/>
          </p:cNvSpPr>
          <p:nvPr>
            <p:ph type="title"/>
          </p:nvPr>
        </p:nvSpPr>
        <p:spPr>
          <a:xfrm>
            <a:off x="971550" y="947052"/>
            <a:ext cx="9274851" cy="610863"/>
          </a:xfrm>
        </p:spPr>
        <p:txBody>
          <a:bodyPr>
            <a:normAutofit/>
          </a:bodyPr>
          <a:lstStyle/>
          <a:p>
            <a:pPr>
              <a:spcAft>
                <a:spcPts val="300"/>
              </a:spcAft>
            </a:pPr>
            <a:r>
              <a:rPr lang="en-US" sz="4400" b="1" dirty="0">
                <a:solidFill>
                  <a:schemeClr val="bg1"/>
                </a:solidFill>
                <a:latin typeface="Arial" panose="020B0604020202020204" pitchFamily="34" charset="0"/>
                <a:cs typeface="Arial" panose="020B0604020202020204" pitchFamily="34" charset="0"/>
              </a:rPr>
              <a:t>Board Nominations</a:t>
            </a:r>
          </a:p>
        </p:txBody>
      </p:sp>
      <p:sp>
        <p:nvSpPr>
          <p:cNvPr id="45" name="Text Placeholder 44">
            <a:extLst>
              <a:ext uri="{FF2B5EF4-FFF2-40B4-BE49-F238E27FC236}">
                <a16:creationId xmlns:a16="http://schemas.microsoft.com/office/drawing/2014/main" id="{803A1E73-C790-447A-974F-B3ADB50149F7}"/>
              </a:ext>
            </a:extLst>
          </p:cNvPr>
          <p:cNvSpPr>
            <a:spLocks noGrp="1"/>
          </p:cNvSpPr>
          <p:nvPr>
            <p:ph type="body" sz="quarter" idx="12"/>
          </p:nvPr>
        </p:nvSpPr>
        <p:spPr>
          <a:xfrm>
            <a:off x="952500" y="2156556"/>
            <a:ext cx="6795837" cy="775085"/>
          </a:xfrm>
        </p:spPr>
        <p:txBody>
          <a:bodyPr/>
          <a:lstStyle/>
          <a:p>
            <a:pPr marL="0" indent="0">
              <a:spcAft>
                <a:spcPts val="300"/>
              </a:spcAft>
            </a:pPr>
            <a:r>
              <a:rPr lang="en-US" sz="1800" b="1" dirty="0">
                <a:solidFill>
                  <a:schemeClr val="bg1"/>
                </a:solidFill>
                <a:latin typeface="Arial" panose="020B0604020202020204" pitchFamily="34" charset="0"/>
                <a:cs typeface="Arial" panose="020B0604020202020204" pitchFamily="34" charset="0"/>
              </a:rPr>
              <a:t>Nominations for the Board of Directors and Elections requires 10% of community to establish Quorum.</a:t>
            </a:r>
          </a:p>
          <a:p>
            <a:pPr marL="0" indent="0">
              <a:spcAft>
                <a:spcPts val="300"/>
              </a:spcAft>
            </a:pPr>
            <a:r>
              <a:rPr lang="en-US" sz="1800" b="1" dirty="0">
                <a:solidFill>
                  <a:schemeClr val="bg1"/>
                </a:solidFill>
                <a:latin typeface="Arial" panose="020B0604020202020204" pitchFamily="34" charset="0"/>
                <a:cs typeface="Arial" panose="020B0604020202020204" pitchFamily="34" charset="0"/>
              </a:rPr>
              <a:t>Any nominations received at the CAS office </a:t>
            </a:r>
            <a:r>
              <a:rPr lang="en-US" b="1" dirty="0">
                <a:solidFill>
                  <a:schemeClr val="bg1"/>
                </a:solidFill>
                <a:latin typeface="Arial" panose="020B0604020202020204" pitchFamily="34" charset="0"/>
                <a:cs typeface="Arial" panose="020B0604020202020204" pitchFamily="34" charset="0"/>
              </a:rPr>
              <a:t>and floor nominations tonight will be included on ballot.</a:t>
            </a:r>
          </a:p>
          <a:p>
            <a:pPr marL="0" indent="0">
              <a:spcAft>
                <a:spcPts val="300"/>
              </a:spcAft>
            </a:pPr>
            <a:r>
              <a:rPr lang="en-US" sz="1800" b="1" dirty="0">
                <a:solidFill>
                  <a:schemeClr val="bg1"/>
                </a:solidFill>
                <a:latin typeface="Arial" panose="020B0604020202020204" pitchFamily="34" charset="0"/>
                <a:cs typeface="Arial" panose="020B0604020202020204" pitchFamily="34" charset="0"/>
              </a:rPr>
              <a:t>Submitted Nominations: Jason Gaspar – 513 Applecross Dr</a:t>
            </a:r>
          </a:p>
          <a:p>
            <a:pPr marL="0" indent="0">
              <a:spcAft>
                <a:spcPts val="300"/>
              </a:spcAft>
            </a:pPr>
            <a:r>
              <a:rPr lang="en-US" b="1" dirty="0">
                <a:solidFill>
                  <a:schemeClr val="bg1"/>
                </a:solidFill>
                <a:latin typeface="Arial" panose="020B0604020202020204" pitchFamily="34" charset="0"/>
                <a:cs typeface="Arial" panose="020B0604020202020204" pitchFamily="34" charset="0"/>
              </a:rPr>
              <a:t>Floor Nominations? </a:t>
            </a:r>
            <a:endParaRPr lang="en-US" sz="1800" b="1"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B744071-0CE2-7746-9315-22EC28A0F462}"/>
              </a:ext>
            </a:extLst>
          </p:cNvPr>
          <p:cNvSpPr>
            <a:spLocks noGrp="1"/>
          </p:cNvSpPr>
          <p:nvPr>
            <p:ph type="sldNum" sz="quarter" idx="23"/>
          </p:nvPr>
        </p:nvSpPr>
        <p:spPr>
          <a:xfrm>
            <a:off x="971550" y="6332220"/>
            <a:ext cx="523240" cy="247651"/>
          </a:xfrm>
        </p:spPr>
        <p:txBody>
          <a:bodyPr/>
          <a:lstStyle/>
          <a:p>
            <a:fld id="{294A09A9-5501-47C1-A89A-A340965A2BE2}" type="slidenum">
              <a:rPr lang="en-US" smtClean="0">
                <a:latin typeface="Arial" panose="020B0604020202020204" pitchFamily="34" charset="0"/>
                <a:cs typeface="Arial" panose="020B0604020202020204" pitchFamily="34" charset="0"/>
              </a:rPr>
              <a:pPr/>
              <a:t>19</a:t>
            </a:fld>
            <a:endParaRPr lang="en-US"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529E91F3-E1A0-DB4A-8CD8-D9D1AB0FFB40}"/>
              </a:ext>
            </a:extLst>
          </p:cNvPr>
          <p:cNvSpPr>
            <a:spLocks noGrp="1"/>
          </p:cNvSpPr>
          <p:nvPr>
            <p:ph type="ftr" sz="quarter" idx="22"/>
          </p:nvPr>
        </p:nvSpPr>
        <p:spPr>
          <a:xfrm>
            <a:off x="1494790" y="6332220"/>
            <a:ext cx="1877060"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3" name="Date Placeholder 2">
            <a:extLst>
              <a:ext uri="{FF2B5EF4-FFF2-40B4-BE49-F238E27FC236}">
                <a16:creationId xmlns:a16="http://schemas.microsoft.com/office/drawing/2014/main" id="{4D5B7634-ADBA-124F-B8CA-431F07F18D44}"/>
              </a:ext>
            </a:extLst>
          </p:cNvPr>
          <p:cNvSpPr>
            <a:spLocks noGrp="1"/>
          </p:cNvSpPr>
          <p:nvPr>
            <p:ph type="dt" sz="half" idx="21"/>
          </p:nvPr>
        </p:nvSpPr>
        <p:spPr>
          <a:xfrm>
            <a:off x="3371850" y="6332220"/>
            <a:ext cx="1313180" cy="247651"/>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sp>
        <p:nvSpPr>
          <p:cNvPr id="25" name="Content Placeholder 7" descr="Nominations&#10;">
            <a:extLst>
              <a:ext uri="{FF2B5EF4-FFF2-40B4-BE49-F238E27FC236}">
                <a16:creationId xmlns:a16="http://schemas.microsoft.com/office/drawing/2014/main" id="{87FD3D16-98DC-3592-70D5-BD1C7F7FDE2F}"/>
              </a:ext>
            </a:extLst>
          </p:cNvPr>
          <p:cNvSpPr txBox="1">
            <a:spLocks/>
          </p:cNvSpPr>
          <p:nvPr/>
        </p:nvSpPr>
        <p:spPr>
          <a:xfrm>
            <a:off x="991963" y="2931641"/>
            <a:ext cx="3036477" cy="194213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mj-lt"/>
              <a:buAutoNum type="arabicPeriod"/>
            </a:pPr>
            <a:endParaRPr lang="en-US" dirty="0">
              <a:latin typeface="Arial" panose="020B0604020202020204" pitchFamily="34" charset="0"/>
              <a:cs typeface="Arial" panose="020B0604020202020204" pitchFamily="34" charset="0"/>
            </a:endParaRPr>
          </a:p>
          <a:p>
            <a:endParaRPr lang="en-US" dirty="0"/>
          </a:p>
          <a:p>
            <a:endParaRPr lang="en-US" dirty="0"/>
          </a:p>
          <a:p>
            <a:endParaRPr lang="en-US" dirty="0"/>
          </a:p>
        </p:txBody>
      </p:sp>
      <p:sp>
        <p:nvSpPr>
          <p:cNvPr id="26" name="Content Placeholder 7">
            <a:extLst>
              <a:ext uri="{FF2B5EF4-FFF2-40B4-BE49-F238E27FC236}">
                <a16:creationId xmlns:a16="http://schemas.microsoft.com/office/drawing/2014/main" id="{C1D4D431-F01F-FB64-7005-D1CD9A1F93DA}"/>
              </a:ext>
            </a:extLst>
          </p:cNvPr>
          <p:cNvSpPr txBox="1">
            <a:spLocks/>
          </p:cNvSpPr>
          <p:nvPr/>
        </p:nvSpPr>
        <p:spPr>
          <a:xfrm>
            <a:off x="952500" y="3016356"/>
            <a:ext cx="3036477" cy="194213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a:p>
            <a:endParaRPr lang="en-US" dirty="0"/>
          </a:p>
          <a:p>
            <a:endParaRPr lang="en-US" dirty="0"/>
          </a:p>
        </p:txBody>
      </p:sp>
    </p:spTree>
    <p:extLst>
      <p:ext uri="{BB962C8B-B14F-4D97-AF65-F5344CB8AC3E}">
        <p14:creationId xmlns:p14="http://schemas.microsoft.com/office/powerpoint/2010/main" val="64384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971550" y="1198513"/>
            <a:ext cx="4941477" cy="610863"/>
          </a:xfrm>
        </p:spPr>
        <p:txBody>
          <a:bodyPr>
            <a:noAutofit/>
          </a:bodyPr>
          <a:lstStyle/>
          <a:p>
            <a:r>
              <a:rPr lang="en-US" dirty="0">
                <a:latin typeface="Arial" panose="020B0604020202020204" pitchFamily="34" charset="0"/>
                <a:cs typeface="Arial" panose="020B0604020202020204" pitchFamily="34" charset="0"/>
              </a:rPr>
              <a:t>Agenda</a:t>
            </a:r>
          </a:p>
        </p:txBody>
      </p:sp>
      <p:sp>
        <p:nvSpPr>
          <p:cNvPr id="13" name="Date Placeholder 12">
            <a:extLst>
              <a:ext uri="{FF2B5EF4-FFF2-40B4-BE49-F238E27FC236}">
                <a16:creationId xmlns:a16="http://schemas.microsoft.com/office/drawing/2014/main" id="{2D9626DF-C81E-004B-9A70-7EF103792475}"/>
              </a:ext>
              <a:ext uri="{C183D7F6-B498-43B3-948B-1728B52AA6E4}">
                <adec:decorative xmlns:adec="http://schemas.microsoft.com/office/drawing/2017/decorative" val="1"/>
              </a:ext>
            </a:extLst>
          </p:cNvPr>
          <p:cNvSpPr>
            <a:spLocks noGrp="1"/>
          </p:cNvSpPr>
          <p:nvPr>
            <p:ph type="dt" sz="half" idx="14"/>
          </p:nvPr>
        </p:nvSpPr>
        <p:spPr>
          <a:xfrm>
            <a:off x="3338080" y="6332220"/>
            <a:ext cx="1313180" cy="247651"/>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sp>
        <p:nvSpPr>
          <p:cNvPr id="14" name="Footer Placeholder 13">
            <a:extLst>
              <a:ext uri="{FF2B5EF4-FFF2-40B4-BE49-F238E27FC236}">
                <a16:creationId xmlns:a16="http://schemas.microsoft.com/office/drawing/2014/main" id="{C0BAE34D-BF83-084B-A10C-EB85694B9ACF}"/>
              </a:ext>
              <a:ext uri="{C183D7F6-B498-43B3-948B-1728B52AA6E4}">
                <adec:decorative xmlns:adec="http://schemas.microsoft.com/office/drawing/2017/decorative" val="1"/>
              </a:ext>
            </a:extLst>
          </p:cNvPr>
          <p:cNvSpPr>
            <a:spLocks noGrp="1"/>
          </p:cNvSpPr>
          <p:nvPr>
            <p:ph type="ftr" sz="quarter" idx="15"/>
          </p:nvPr>
        </p:nvSpPr>
        <p:spPr>
          <a:xfrm>
            <a:off x="1494790" y="6332220"/>
            <a:ext cx="1751330"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15" name="Slide Number Placeholder 14">
            <a:extLst>
              <a:ext uri="{FF2B5EF4-FFF2-40B4-BE49-F238E27FC236}">
                <a16:creationId xmlns:a16="http://schemas.microsoft.com/office/drawing/2014/main" id="{329469AE-B59A-AA41-9085-106D011808F5}"/>
              </a:ext>
              <a:ext uri="{C183D7F6-B498-43B3-948B-1728B52AA6E4}">
                <adec:decorative xmlns:adec="http://schemas.microsoft.com/office/drawing/2017/decorative" val="1"/>
              </a:ext>
            </a:extLst>
          </p:cNvPr>
          <p:cNvSpPr>
            <a:spLocks noGrp="1"/>
          </p:cNvSpPr>
          <p:nvPr>
            <p:ph type="sldNum" sz="quarter" idx="16"/>
          </p:nvPr>
        </p:nvSpPr>
        <p:spPr/>
        <p:txBody>
          <a:bodyPr/>
          <a:lstStyle/>
          <a:p>
            <a:fld id="{294A09A9-5501-47C1-A89A-A340965A2BE2}" type="slidenum">
              <a:rPr lang="en-US" smtClean="0">
                <a:latin typeface="Arial" panose="020B0604020202020204" pitchFamily="34" charset="0"/>
                <a:cs typeface="Arial" panose="020B0604020202020204" pitchFamily="34" charset="0"/>
              </a:rPr>
              <a:pPr/>
              <a:t>2</a:t>
            </a:fld>
            <a:endParaRPr lang="en-US" dirty="0">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23F1CA10-3526-CA71-C35C-01C330F8D62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18432" y="2666868"/>
            <a:ext cx="2127688" cy="371888"/>
          </a:xfrm>
          <a:prstGeom prst="rect">
            <a:avLst/>
          </a:prstGeom>
        </p:spPr>
      </p:pic>
      <p:sp>
        <p:nvSpPr>
          <p:cNvPr id="23" name="TextBox 22">
            <a:extLst>
              <a:ext uri="{FF2B5EF4-FFF2-40B4-BE49-F238E27FC236}">
                <a16:creationId xmlns:a16="http://schemas.microsoft.com/office/drawing/2014/main" id="{88A5AD58-7A18-69BA-0633-9B7AC751DF80}"/>
              </a:ext>
              <a:ext uri="{C183D7F6-B498-43B3-948B-1728B52AA6E4}">
                <adec:decorative xmlns:adec="http://schemas.microsoft.com/office/drawing/2017/decorative" val="1"/>
              </a:ext>
            </a:extLst>
          </p:cNvPr>
          <p:cNvSpPr txBox="1"/>
          <p:nvPr/>
        </p:nvSpPr>
        <p:spPr>
          <a:xfrm>
            <a:off x="1384607" y="2117463"/>
            <a:ext cx="8440328" cy="3170099"/>
          </a:xfrm>
          <a:prstGeom prst="rect">
            <a:avLst/>
          </a:prstGeom>
          <a:noFill/>
        </p:spPr>
        <p:txBody>
          <a:bodyPr wrap="square" rtlCol="0">
            <a:spAutoFit/>
          </a:bodyPr>
          <a:lstStyle/>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Call to Order</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Introduction of current Board of Directors &amp; Community Manager</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President’s Report</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Financial Report</a:t>
            </a:r>
          </a:p>
          <a:p>
            <a:pPr marL="800100" lvl="1" indent="-342900">
              <a:spcAft>
                <a:spcPts val="300"/>
              </a:spcAft>
              <a:buFont typeface="+mj-lt"/>
              <a:buAutoNum type="alphaLcPeriod"/>
            </a:pPr>
            <a:r>
              <a:rPr lang="en-US" sz="2000" b="1" dirty="0">
                <a:solidFill>
                  <a:schemeClr val="bg1"/>
                </a:solidFill>
                <a:latin typeface="Arial" panose="020B0604020202020204" pitchFamily="34" charset="0"/>
                <a:cs typeface="Arial" panose="020B0604020202020204" pitchFamily="34" charset="0"/>
              </a:rPr>
              <a:t>September Financials</a:t>
            </a:r>
          </a:p>
          <a:p>
            <a:pPr marL="800100" lvl="1" indent="-342900">
              <a:spcAft>
                <a:spcPts val="300"/>
              </a:spcAft>
              <a:buFont typeface="+mj-lt"/>
              <a:buAutoNum type="alphaLcPeriod"/>
            </a:pPr>
            <a:r>
              <a:rPr lang="en-US" sz="2000" b="1" dirty="0">
                <a:solidFill>
                  <a:schemeClr val="bg1"/>
                </a:solidFill>
                <a:latin typeface="Arial" panose="020B0604020202020204" pitchFamily="34" charset="0"/>
                <a:cs typeface="Arial" panose="020B0604020202020204" pitchFamily="34" charset="0"/>
              </a:rPr>
              <a:t>2025 Approved Budget</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Nomination for Board of Directors &amp; Elections </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Questions</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Adjournment</a:t>
            </a:r>
          </a:p>
        </p:txBody>
      </p:sp>
    </p:spTree>
    <p:extLst>
      <p:ext uri="{BB962C8B-B14F-4D97-AF65-F5344CB8AC3E}">
        <p14:creationId xmlns:p14="http://schemas.microsoft.com/office/powerpoint/2010/main" val="289860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28DC-195E-4A4E-AEBA-5E0D1DB03B76}"/>
              </a:ext>
            </a:extLst>
          </p:cNvPr>
          <p:cNvSpPr>
            <a:spLocks noGrp="1"/>
          </p:cNvSpPr>
          <p:nvPr>
            <p:ph type="title"/>
          </p:nvPr>
        </p:nvSpPr>
        <p:spPr>
          <a:xfrm>
            <a:off x="2602817" y="3429000"/>
            <a:ext cx="5424902" cy="1192975"/>
          </a:xfrm>
        </p:spPr>
        <p:txBody>
          <a:bodyPr>
            <a:noAutofit/>
          </a:bodyPr>
          <a:lstStyle/>
          <a:p>
            <a:r>
              <a:rPr lang="en-US" sz="5400" b="1" dirty="0">
                <a:latin typeface="Arial" panose="020B0604020202020204" pitchFamily="34" charset="0"/>
                <a:cs typeface="Arial" panose="020B0604020202020204" pitchFamily="34" charset="0"/>
              </a:rPr>
              <a:t>Questions? </a:t>
            </a:r>
            <a:br>
              <a:rPr lang="en-US" sz="5400" dirty="0"/>
            </a:br>
            <a:endParaRPr lang="en-US" sz="5400" dirty="0"/>
          </a:p>
        </p:txBody>
      </p:sp>
      <p:sp>
        <p:nvSpPr>
          <p:cNvPr id="4" name="Footer Placeholder 3">
            <a:extLst>
              <a:ext uri="{FF2B5EF4-FFF2-40B4-BE49-F238E27FC236}">
                <a16:creationId xmlns:a16="http://schemas.microsoft.com/office/drawing/2014/main" id="{1D5E4382-AC8B-0294-A739-323504F9ED59}"/>
              </a:ext>
              <a:ext uri="{C183D7F6-B498-43B3-948B-1728B52AA6E4}">
                <adec:decorative xmlns:adec="http://schemas.microsoft.com/office/drawing/2017/decorative" val="1"/>
              </a:ext>
            </a:extLst>
          </p:cNvPr>
          <p:cNvSpPr txBox="1">
            <a:spLocks/>
          </p:cNvSpPr>
          <p:nvPr/>
        </p:nvSpPr>
        <p:spPr>
          <a:xfrm>
            <a:off x="1518539" y="6355972"/>
            <a:ext cx="193717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Applecross Annual Meeting</a:t>
            </a:r>
          </a:p>
        </p:txBody>
      </p:sp>
      <p:sp>
        <p:nvSpPr>
          <p:cNvPr id="5" name="Date Placeholder 2">
            <a:extLst>
              <a:ext uri="{FF2B5EF4-FFF2-40B4-BE49-F238E27FC236}">
                <a16:creationId xmlns:a16="http://schemas.microsoft.com/office/drawing/2014/main" id="{EF7A0BD1-2784-52ED-4CDE-F0674A94C0F3}"/>
              </a:ext>
              <a:ext uri="{C183D7F6-B498-43B3-948B-1728B52AA6E4}">
                <adec:decorative xmlns:adec="http://schemas.microsoft.com/office/drawing/2017/decorative" val="1"/>
              </a:ext>
            </a:extLst>
          </p:cNvPr>
          <p:cNvSpPr txBox="1">
            <a:spLocks/>
          </p:cNvSpPr>
          <p:nvPr/>
        </p:nvSpPr>
        <p:spPr>
          <a:xfrm>
            <a:off x="3455718" y="6355972"/>
            <a:ext cx="135523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
        <p:nvSpPr>
          <p:cNvPr id="6" name="Slide Number Placeholder 4">
            <a:extLst>
              <a:ext uri="{FF2B5EF4-FFF2-40B4-BE49-F238E27FC236}">
                <a16:creationId xmlns:a16="http://schemas.microsoft.com/office/drawing/2014/main" id="{8F28F3FD-FC3D-D4E8-5DEC-21DD46E8EC88}"/>
              </a:ext>
              <a:ext uri="{C183D7F6-B498-43B3-948B-1728B52AA6E4}">
                <adec:decorative xmlns:adec="http://schemas.microsoft.com/office/drawing/2017/decorative" val="1"/>
              </a:ext>
            </a:extLst>
          </p:cNvPr>
          <p:cNvSpPr txBox="1">
            <a:spLocks/>
          </p:cNvSpPr>
          <p:nvPr/>
        </p:nvSpPr>
        <p:spPr>
          <a:xfrm>
            <a:off x="840921" y="6355972"/>
            <a:ext cx="539998"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100" smtClean="0">
                <a:solidFill>
                  <a:schemeClr val="bg1"/>
                </a:solidFill>
                <a:latin typeface="Arial" panose="020B0604020202020204" pitchFamily="34" charset="0"/>
                <a:cs typeface="Arial" panose="020B0604020202020204" pitchFamily="34" charset="0"/>
              </a:rPr>
              <a:pPr/>
              <a:t>20</a:t>
            </a:fld>
            <a:endParaRPr lang="en-US"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7424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283259" y="2099404"/>
            <a:ext cx="5659161" cy="1514019"/>
          </a:xfrm>
        </p:spPr>
        <p:txBody>
          <a:bodyPr/>
          <a:lstStyle/>
          <a:p>
            <a:r>
              <a:rPr lang="en-US" sz="5400" dirty="0">
                <a:latin typeface="Arial" panose="020B0604020202020204" pitchFamily="34" charset="0"/>
                <a:cs typeface="Arial" panose="020B0604020202020204" pitchFamily="34" charset="0"/>
              </a:rPr>
              <a:t>Thank you</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67055" y="4549553"/>
            <a:ext cx="5491570" cy="953337"/>
          </a:xfrm>
        </p:spPr>
        <p:txBody>
          <a:bodyPr/>
          <a:lstStyle/>
          <a:p>
            <a:r>
              <a:rPr lang="en-US" sz="2400" b="1" dirty="0">
                <a:solidFill>
                  <a:schemeClr val="tx2">
                    <a:lumMod val="75000"/>
                  </a:schemeClr>
                </a:solidFill>
                <a:latin typeface="Arial" panose="020B0604020202020204" pitchFamily="34" charset="0"/>
                <a:cs typeface="Arial" panose="020B0604020202020204" pitchFamily="34" charset="0"/>
              </a:rPr>
              <a:t>CAS HOA Management</a:t>
            </a:r>
          </a:p>
          <a:p>
            <a:r>
              <a:rPr lang="en-US" sz="2400" b="1" dirty="0">
                <a:solidFill>
                  <a:schemeClr val="tx2">
                    <a:lumMod val="75000"/>
                  </a:schemeClr>
                </a:solidFill>
                <a:latin typeface="Arial" panose="020B0604020202020204" pitchFamily="34" charset="0"/>
                <a:cs typeface="Arial" panose="020B0604020202020204" pitchFamily="34" charset="0"/>
              </a:rPr>
              <a:t>Applecross HOA Board of Directors </a:t>
            </a:r>
          </a:p>
          <a:p>
            <a:endParaRPr lang="en-US" dirty="0"/>
          </a:p>
        </p:txBody>
      </p:sp>
    </p:spTree>
    <p:extLst>
      <p:ext uri="{BB962C8B-B14F-4D97-AF65-F5344CB8AC3E}">
        <p14:creationId xmlns:p14="http://schemas.microsoft.com/office/powerpoint/2010/main" val="2172304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EB1D7F-284F-6F46-99FA-EBB8ED69D7EA}"/>
              </a:ext>
            </a:extLst>
          </p:cNvPr>
          <p:cNvSpPr>
            <a:spLocks noGrp="1"/>
          </p:cNvSpPr>
          <p:nvPr>
            <p:ph type="title"/>
          </p:nvPr>
        </p:nvSpPr>
        <p:spPr>
          <a:xfrm>
            <a:off x="964022" y="879063"/>
            <a:ext cx="7532277" cy="610863"/>
          </a:xfrm>
        </p:spPr>
        <p:txBody>
          <a:bodyPr/>
          <a:lstStyle/>
          <a:p>
            <a:r>
              <a:rPr lang="en-US" dirty="0">
                <a:latin typeface="Arial" panose="020B0604020202020204" pitchFamily="34" charset="0"/>
                <a:cs typeface="Arial" panose="020B0604020202020204" pitchFamily="34" charset="0"/>
              </a:rPr>
              <a:t>Our Team</a:t>
            </a:r>
          </a:p>
        </p:txBody>
      </p:sp>
      <p:pic>
        <p:nvPicPr>
          <p:cNvPr id="41" name="Picture Placeholder 40">
            <a:extLst>
              <a:ext uri="{FF2B5EF4-FFF2-40B4-BE49-F238E27FC236}">
                <a16:creationId xmlns:a16="http://schemas.microsoft.com/office/drawing/2014/main" id="{74EB486D-4A8D-4B29-8FD0-B96906E3E283}"/>
              </a:ext>
              <a:ext uri="{C183D7F6-B498-43B3-948B-1728B52AA6E4}">
                <adec:decorative xmlns:adec="http://schemas.microsoft.com/office/drawing/2017/decorative" val="1"/>
              </a:ext>
            </a:extLst>
          </p:cNvPr>
          <p:cNvPicPr>
            <a:picLocks noGrp="1" noChangeAspect="1"/>
          </p:cNvPicPr>
          <p:nvPr>
            <p:ph type="pic" sz="quarter" idx="27"/>
          </p:nvPr>
        </p:nvPicPr>
        <p:blipFill rotWithShape="1">
          <a:blip r:embed="rId3">
            <a:extLst>
              <a:ext uri="{28A0092B-C50C-407E-A947-70E740481C1C}">
                <a14:useLocalDpi xmlns:a14="http://schemas.microsoft.com/office/drawing/2010/main" val="0"/>
              </a:ext>
            </a:extLst>
          </a:blip>
          <a:srcRect/>
          <a:stretch/>
        </p:blipFill>
        <p:spPr>
          <a:xfrm>
            <a:off x="4131001" y="2002496"/>
            <a:ext cx="2315929" cy="1420134"/>
          </a:xfrm>
          <a:ln w="12700">
            <a:solidFill>
              <a:schemeClr val="tx1"/>
            </a:solidFill>
          </a:ln>
        </p:spPr>
      </p:pic>
      <p:sp>
        <p:nvSpPr>
          <p:cNvPr id="17" name="Slide Number Placeholder 16">
            <a:extLst>
              <a:ext uri="{FF2B5EF4-FFF2-40B4-BE49-F238E27FC236}">
                <a16:creationId xmlns:a16="http://schemas.microsoft.com/office/drawing/2014/main" id="{32DA2B67-BDBB-C945-988B-6C0D86F697CE}"/>
              </a:ext>
              <a:ext uri="{C183D7F6-B498-43B3-948B-1728B52AA6E4}">
                <adec:decorative xmlns:adec="http://schemas.microsoft.com/office/drawing/2017/decorative" val="1"/>
              </a:ext>
            </a:extLst>
          </p:cNvPr>
          <p:cNvSpPr>
            <a:spLocks noGrp="1"/>
          </p:cNvSpPr>
          <p:nvPr>
            <p:ph type="sldNum" sz="quarter" idx="34"/>
          </p:nvPr>
        </p:nvSpPr>
        <p:spPr>
          <a:xfrm>
            <a:off x="971550" y="6332220"/>
            <a:ext cx="523240" cy="247651"/>
          </a:xfrm>
        </p:spPr>
        <p:txBody>
          <a:bodyPr/>
          <a:lstStyle/>
          <a:p>
            <a:fld id="{294A09A9-5501-47C1-A89A-A340965A2BE2}" type="slidenum">
              <a:rPr lang="en-US" smtClean="0">
                <a:latin typeface="Arial" panose="020B0604020202020204" pitchFamily="34" charset="0"/>
                <a:cs typeface="Arial" panose="020B0604020202020204" pitchFamily="34" charset="0"/>
              </a:rPr>
              <a:pPr/>
              <a:t>3</a:t>
            </a:fld>
            <a:endParaRPr lang="en-US" dirty="0">
              <a:latin typeface="Arial" panose="020B0604020202020204" pitchFamily="34" charset="0"/>
              <a:cs typeface="Arial" panose="020B0604020202020204" pitchFamily="34" charset="0"/>
            </a:endParaRPr>
          </a:p>
        </p:txBody>
      </p:sp>
      <p:sp>
        <p:nvSpPr>
          <p:cNvPr id="16" name="Footer Placeholder 15">
            <a:extLst>
              <a:ext uri="{FF2B5EF4-FFF2-40B4-BE49-F238E27FC236}">
                <a16:creationId xmlns:a16="http://schemas.microsoft.com/office/drawing/2014/main" id="{1EAEE347-BDD8-5349-BB37-C8938BFCFF4C}"/>
              </a:ext>
              <a:ext uri="{C183D7F6-B498-43B3-948B-1728B52AA6E4}">
                <adec:decorative xmlns:adec="http://schemas.microsoft.com/office/drawing/2017/decorative" val="1"/>
              </a:ext>
            </a:extLst>
          </p:cNvPr>
          <p:cNvSpPr>
            <a:spLocks noGrp="1"/>
          </p:cNvSpPr>
          <p:nvPr>
            <p:ph type="ftr" sz="quarter" idx="33"/>
          </p:nvPr>
        </p:nvSpPr>
        <p:spPr>
          <a:xfrm>
            <a:off x="1494790" y="6332220"/>
            <a:ext cx="1806194"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15" name="Date Placeholder 14">
            <a:extLst>
              <a:ext uri="{FF2B5EF4-FFF2-40B4-BE49-F238E27FC236}">
                <a16:creationId xmlns:a16="http://schemas.microsoft.com/office/drawing/2014/main" id="{B160BE06-EC01-1145-BF3B-C02AC24955C4}"/>
              </a:ext>
              <a:ext uri="{C183D7F6-B498-43B3-948B-1728B52AA6E4}">
                <adec:decorative xmlns:adec="http://schemas.microsoft.com/office/drawing/2017/decorative" val="1"/>
              </a:ext>
            </a:extLst>
          </p:cNvPr>
          <p:cNvSpPr>
            <a:spLocks noGrp="1"/>
          </p:cNvSpPr>
          <p:nvPr>
            <p:ph type="dt" sz="half" idx="32"/>
          </p:nvPr>
        </p:nvSpPr>
        <p:spPr>
          <a:xfrm>
            <a:off x="3337079" y="6332219"/>
            <a:ext cx="1313180" cy="247651"/>
          </a:xfrm>
        </p:spPr>
        <p:txBody>
          <a:bodyPr/>
          <a:lstStyle/>
          <a:p>
            <a:r>
              <a:rPr lang="en-US">
                <a:latin typeface="Arial" panose="020B0604020202020204" pitchFamily="34" charset="0"/>
                <a:cs typeface="Arial" panose="020B0604020202020204" pitchFamily="34" charset="0"/>
              </a:rPr>
              <a:t>October 29,2024</a:t>
            </a:r>
            <a:endParaRPr lang="en-US" dirty="0">
              <a:latin typeface="Arial" panose="020B0604020202020204" pitchFamily="34" charset="0"/>
              <a:cs typeface="Arial" panose="020B0604020202020204" pitchFamily="34" charset="0"/>
            </a:endParaRPr>
          </a:p>
        </p:txBody>
      </p:sp>
      <p:sp>
        <p:nvSpPr>
          <p:cNvPr id="25" name="Text Placeholder 24">
            <a:extLst>
              <a:ext uri="{FF2B5EF4-FFF2-40B4-BE49-F238E27FC236}">
                <a16:creationId xmlns:a16="http://schemas.microsoft.com/office/drawing/2014/main" id="{B4E339DE-6A02-4D89-B086-612232757369}"/>
              </a:ext>
              <a:ext uri="{C183D7F6-B498-43B3-948B-1728B52AA6E4}">
                <adec:decorative xmlns:adec="http://schemas.microsoft.com/office/drawing/2017/decorative" val="1"/>
              </a:ext>
            </a:extLst>
          </p:cNvPr>
          <p:cNvSpPr>
            <a:spLocks noGrp="1"/>
          </p:cNvSpPr>
          <p:nvPr>
            <p:ph type="body" sz="quarter" idx="15"/>
          </p:nvPr>
        </p:nvSpPr>
        <p:spPr>
          <a:xfrm>
            <a:off x="1208922" y="3620306"/>
            <a:ext cx="2277592" cy="170973"/>
          </a:xfrm>
        </p:spPr>
        <p:txBody>
          <a:bodyPr/>
          <a:lstStyle/>
          <a:p>
            <a:r>
              <a:rPr lang="en-US" b="1" dirty="0">
                <a:latin typeface="Arial" panose="020B0604020202020204" pitchFamily="34" charset="0"/>
                <a:cs typeface="Arial" panose="020B0604020202020204" pitchFamily="34" charset="0"/>
              </a:rPr>
              <a:t>Mat Cordialini, Community Manager</a:t>
            </a:r>
          </a:p>
        </p:txBody>
      </p:sp>
      <p:sp>
        <p:nvSpPr>
          <p:cNvPr id="27" name="Text Placeholder 26">
            <a:extLst>
              <a:ext uri="{FF2B5EF4-FFF2-40B4-BE49-F238E27FC236}">
                <a16:creationId xmlns:a16="http://schemas.microsoft.com/office/drawing/2014/main" id="{FAEE106E-2475-782C-0060-645B7E21E97F}"/>
              </a:ext>
              <a:ext uri="{C183D7F6-B498-43B3-948B-1728B52AA6E4}">
                <adec:decorative xmlns:adec="http://schemas.microsoft.com/office/drawing/2017/decorative" val="1"/>
              </a:ext>
            </a:extLst>
          </p:cNvPr>
          <p:cNvSpPr>
            <a:spLocks noGrp="1"/>
          </p:cNvSpPr>
          <p:nvPr>
            <p:ph type="body" sz="quarter" idx="13"/>
          </p:nvPr>
        </p:nvSpPr>
        <p:spPr>
          <a:xfrm>
            <a:off x="1208922" y="3931478"/>
            <a:ext cx="2128157" cy="614258"/>
          </a:xfrm>
        </p:spPr>
        <p:txBody>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919-367-7711, ext. 1506</a:t>
            </a:r>
          </a:p>
          <a:p>
            <a:r>
              <a:rPr lang="en-US" dirty="0">
                <a:latin typeface="Arial" panose="020B0604020202020204" pitchFamily="34" charset="0"/>
                <a:cs typeface="Arial" panose="020B0604020202020204" pitchFamily="34" charset="0"/>
              </a:rPr>
              <a:t>Email: </a:t>
            </a:r>
            <a:r>
              <a:rPr lang="en-US" b="1" u="sng" dirty="0">
                <a:latin typeface="Arial" panose="020B0604020202020204" pitchFamily="34" charset="0"/>
                <a:cs typeface="Arial" panose="020B0604020202020204" pitchFamily="34" charset="0"/>
                <a:hlinkClick r:id="rId4"/>
              </a:rPr>
              <a:t>Matt@casnc.com</a:t>
            </a:r>
            <a:endParaRPr lang="en-US" b="1" u="sng" dirty="0">
              <a:latin typeface="Arial" panose="020B0604020202020204" pitchFamily="34" charset="0"/>
              <a:cs typeface="Arial" panose="020B0604020202020204" pitchFamily="34" charset="0"/>
            </a:endParaRPr>
          </a:p>
          <a:p>
            <a:endParaRPr lang="en-US" dirty="0"/>
          </a:p>
        </p:txBody>
      </p:sp>
      <p:sp>
        <p:nvSpPr>
          <p:cNvPr id="29" name="Text Placeholder 28">
            <a:extLst>
              <a:ext uri="{FF2B5EF4-FFF2-40B4-BE49-F238E27FC236}">
                <a16:creationId xmlns:a16="http://schemas.microsoft.com/office/drawing/2014/main" id="{674D9C5A-F7B2-67FA-CF47-EA4461DBE302}"/>
              </a:ext>
              <a:ext uri="{C183D7F6-B498-43B3-948B-1728B52AA6E4}">
                <adec:decorative xmlns:adec="http://schemas.microsoft.com/office/drawing/2017/decorative" val="1"/>
              </a:ext>
            </a:extLst>
          </p:cNvPr>
          <p:cNvSpPr>
            <a:spLocks noGrp="1"/>
          </p:cNvSpPr>
          <p:nvPr>
            <p:ph type="body" sz="quarter" idx="31"/>
          </p:nvPr>
        </p:nvSpPr>
        <p:spPr>
          <a:xfrm>
            <a:off x="4131001" y="3663137"/>
            <a:ext cx="2712860" cy="113189"/>
          </a:xfrm>
        </p:spPr>
        <p:txBody>
          <a:bodyPr/>
          <a:lstStyle/>
          <a:p>
            <a:r>
              <a:rPr lang="en-US" b="1" dirty="0">
                <a:latin typeface="Arial" panose="020B0604020202020204" pitchFamily="34" charset="0"/>
                <a:cs typeface="Arial" panose="020B0604020202020204" pitchFamily="34" charset="0"/>
              </a:rPr>
              <a:t>HOA Board of Directors: </a:t>
            </a:r>
          </a:p>
        </p:txBody>
      </p:sp>
      <p:sp>
        <p:nvSpPr>
          <p:cNvPr id="31" name="Text Placeholder 30">
            <a:extLst>
              <a:ext uri="{FF2B5EF4-FFF2-40B4-BE49-F238E27FC236}">
                <a16:creationId xmlns:a16="http://schemas.microsoft.com/office/drawing/2014/main" id="{0B3D6A1C-B5A2-525C-3685-0252108C78E0}"/>
              </a:ext>
              <a:ext uri="{C183D7F6-B498-43B3-948B-1728B52AA6E4}">
                <adec:decorative xmlns:adec="http://schemas.microsoft.com/office/drawing/2017/decorative" val="1"/>
              </a:ext>
            </a:extLst>
          </p:cNvPr>
          <p:cNvSpPr>
            <a:spLocks noGrp="1"/>
          </p:cNvSpPr>
          <p:nvPr>
            <p:ph type="body" sz="quarter" idx="16"/>
          </p:nvPr>
        </p:nvSpPr>
        <p:spPr>
          <a:xfrm>
            <a:off x="4131001" y="3982597"/>
            <a:ext cx="3357348" cy="1996340"/>
          </a:xfrm>
        </p:spPr>
        <p:txBody>
          <a:bodyPr/>
          <a:lstStyle/>
          <a:p>
            <a:r>
              <a:rPr lang="en-US" dirty="0">
                <a:latin typeface="Arial" panose="020B0604020202020204" pitchFamily="34" charset="0"/>
                <a:cs typeface="Arial" panose="020B0604020202020204" pitchFamily="34" charset="0"/>
              </a:rPr>
              <a:t>Leigh LeClair, President – Term over</a:t>
            </a:r>
          </a:p>
          <a:p>
            <a:r>
              <a:rPr lang="en-US" dirty="0">
                <a:latin typeface="Arial" panose="020B0604020202020204" pitchFamily="34" charset="0"/>
                <a:cs typeface="Arial" panose="020B0604020202020204" pitchFamily="34" charset="0"/>
              </a:rPr>
              <a:t>Joanna Willard, Vice President</a:t>
            </a:r>
          </a:p>
          <a:p>
            <a:r>
              <a:rPr lang="en-US" dirty="0">
                <a:latin typeface="Arial" panose="020B0604020202020204" pitchFamily="34" charset="0"/>
                <a:cs typeface="Arial" panose="020B0604020202020204" pitchFamily="34" charset="0"/>
              </a:rPr>
              <a:t>Melissa Stewart, Secretary</a:t>
            </a:r>
          </a:p>
          <a:p>
            <a:r>
              <a:rPr lang="en-US" dirty="0">
                <a:latin typeface="Arial" panose="020B0604020202020204" pitchFamily="34" charset="0"/>
                <a:cs typeface="Arial" panose="020B0604020202020204" pitchFamily="34" charset="0"/>
              </a:rPr>
              <a:t>David </a:t>
            </a:r>
            <a:r>
              <a:rPr lang="en-US" dirty="0" err="1">
                <a:latin typeface="Arial" panose="020B0604020202020204" pitchFamily="34" charset="0"/>
                <a:cs typeface="Arial" panose="020B0604020202020204" pitchFamily="34" charset="0"/>
              </a:rPr>
              <a:t>Baratta</a:t>
            </a:r>
            <a:r>
              <a:rPr lang="en-US" dirty="0">
                <a:latin typeface="Arial" panose="020B0604020202020204" pitchFamily="34" charset="0"/>
                <a:cs typeface="Arial" panose="020B0604020202020204" pitchFamily="34" charset="0"/>
              </a:rPr>
              <a:t>, Treasurer</a:t>
            </a:r>
          </a:p>
          <a:p>
            <a:endParaRPr lang="en-US" i="1" dirty="0">
              <a:latin typeface="Arial" panose="020B0604020202020204" pitchFamily="34" charset="0"/>
              <a:cs typeface="Arial" panose="020B0604020202020204" pitchFamily="34" charset="0"/>
            </a:endParaRPr>
          </a:p>
          <a:p>
            <a:endParaRPr lang="en-US" i="1"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19" name="Picture Placeholder 13">
            <a:extLst>
              <a:ext uri="{FF2B5EF4-FFF2-40B4-BE49-F238E27FC236}">
                <a16:creationId xmlns:a16="http://schemas.microsoft.com/office/drawing/2014/main" id="{EF9CA003-7E17-ED41-92AE-D8D98C0825A7}"/>
              </a:ext>
              <a:ext uri="{C183D7F6-B498-43B3-948B-1728B52AA6E4}">
                <adec:decorative xmlns:adec="http://schemas.microsoft.com/office/drawing/2017/decorative" val="1"/>
              </a:ext>
            </a:extLst>
          </p:cNvPr>
          <p:cNvPicPr>
            <a:picLocks noGrp="1" noChangeAspect="1"/>
          </p:cNvPicPr>
          <p:nvPr>
            <p:ph type="pic" sz="quarter" idx="24"/>
          </p:nvPr>
        </p:nvPicPr>
        <p:blipFill rotWithShape="1">
          <a:blip r:embed="rId5">
            <a:extLst>
              <a:ext uri="{28A0092B-C50C-407E-A947-70E740481C1C}">
                <a14:useLocalDpi xmlns:a14="http://schemas.microsoft.com/office/drawing/2010/main" val="0"/>
              </a:ext>
            </a:extLst>
          </a:blip>
          <a:srcRect/>
          <a:stretch/>
        </p:blipFill>
        <p:spPr>
          <a:xfrm>
            <a:off x="971550" y="2071388"/>
            <a:ext cx="2208833" cy="1226456"/>
          </a:xfrm>
        </p:spPr>
      </p:pic>
      <p:sp>
        <p:nvSpPr>
          <p:cNvPr id="4" name="TextBox 3">
            <a:extLst>
              <a:ext uri="{FF2B5EF4-FFF2-40B4-BE49-F238E27FC236}">
                <a16:creationId xmlns:a16="http://schemas.microsoft.com/office/drawing/2014/main" id="{E448032F-098A-68BE-3865-E65C999F7ADB}"/>
              </a:ext>
              <a:ext uri="{C183D7F6-B498-43B3-948B-1728B52AA6E4}">
                <adec:decorative xmlns:adec="http://schemas.microsoft.com/office/drawing/2017/decorative" val="1"/>
              </a:ext>
            </a:extLst>
          </p:cNvPr>
          <p:cNvSpPr txBox="1"/>
          <p:nvPr/>
        </p:nvSpPr>
        <p:spPr>
          <a:xfrm>
            <a:off x="7488349" y="5162584"/>
            <a:ext cx="4264853" cy="307777"/>
          </a:xfrm>
          <a:prstGeom prst="rect">
            <a:avLst/>
          </a:prstGeom>
          <a:noFill/>
        </p:spPr>
        <p:txBody>
          <a:bodyPr wrap="square">
            <a:spAutoFit/>
          </a:bodyPr>
          <a:lstStyle/>
          <a:p>
            <a:r>
              <a:rPr lang="en-US" sz="1400" b="1" u="sng" kern="0" dirty="0">
                <a:solidFill>
                  <a:srgbClr val="4495A2"/>
                </a:solidFill>
                <a:effectLst/>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https://www.casnc.com/communities/applecross/</a:t>
            </a:r>
            <a:endParaRPr lang="en-US" sz="1400" b="1" dirty="0"/>
          </a:p>
        </p:txBody>
      </p:sp>
      <p:sp>
        <p:nvSpPr>
          <p:cNvPr id="6" name="TextBox 5">
            <a:extLst>
              <a:ext uri="{FF2B5EF4-FFF2-40B4-BE49-F238E27FC236}">
                <a16:creationId xmlns:a16="http://schemas.microsoft.com/office/drawing/2014/main" id="{73E57E36-AAC2-129C-FCC2-8F1929C0FB00}"/>
              </a:ext>
              <a:ext uri="{C183D7F6-B498-43B3-948B-1728B52AA6E4}">
                <adec:decorative xmlns:adec="http://schemas.microsoft.com/office/drawing/2017/decorative" val="1"/>
              </a:ext>
            </a:extLst>
          </p:cNvPr>
          <p:cNvSpPr txBox="1"/>
          <p:nvPr/>
        </p:nvSpPr>
        <p:spPr>
          <a:xfrm>
            <a:off x="7488349" y="3931478"/>
            <a:ext cx="3494729" cy="1384995"/>
          </a:xfrm>
          <a:prstGeom prst="rect">
            <a:avLst/>
          </a:prstGeom>
          <a:noFill/>
        </p:spPr>
        <p:txBody>
          <a:bodyPr wrap="square">
            <a:spAutoFit/>
          </a:bodyPr>
          <a:lstStyle/>
          <a:p>
            <a:r>
              <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Applecross townhome </a:t>
            </a:r>
            <a:r>
              <a:rPr lang="en-US" sz="1400" kern="0" dirty="0">
                <a:solidFill>
                  <a:schemeClr val="bg1"/>
                </a:solidFill>
                <a:latin typeface="Arial" panose="020B0604020202020204" pitchFamily="34" charset="0"/>
                <a:ea typeface="Calibri" panose="020F0502020204030204" pitchFamily="34" charset="0"/>
                <a:cs typeface="Arial" panose="020B0604020202020204" pitchFamily="34" charset="0"/>
              </a:rPr>
              <a:t>c</a:t>
            </a:r>
            <a:r>
              <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ommunity was built in the 1980’s and is comprised of 149 townhomes within 28 buildings. </a:t>
            </a:r>
          </a:p>
          <a:p>
            <a:endPar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US" sz="1400" b="1" kern="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r>
              <a:rPr lang="en-US" sz="1400" b="1"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Website:</a:t>
            </a:r>
          </a:p>
        </p:txBody>
      </p:sp>
      <p:sp>
        <p:nvSpPr>
          <p:cNvPr id="8" name="TextBox 7">
            <a:extLst>
              <a:ext uri="{FF2B5EF4-FFF2-40B4-BE49-F238E27FC236}">
                <a16:creationId xmlns:a16="http://schemas.microsoft.com/office/drawing/2014/main" id="{1F2AA3A9-D576-B3D7-8670-C0417239F0FA}"/>
              </a:ext>
              <a:ext uri="{C183D7F6-B498-43B3-948B-1728B52AA6E4}">
                <adec:decorative xmlns:adec="http://schemas.microsoft.com/office/drawing/2017/decorative" val="1"/>
              </a:ext>
            </a:extLst>
          </p:cNvPr>
          <p:cNvSpPr txBox="1"/>
          <p:nvPr/>
        </p:nvSpPr>
        <p:spPr>
          <a:xfrm>
            <a:off x="7488349" y="3589444"/>
            <a:ext cx="2336229" cy="369332"/>
          </a:xfrm>
          <a:prstGeom prst="rect">
            <a:avLst/>
          </a:prstGeom>
          <a:noFill/>
        </p:spPr>
        <p:txBody>
          <a:bodyPr wrap="square">
            <a:spAutoFit/>
          </a:bodyPr>
          <a:lstStyle/>
          <a:p>
            <a:r>
              <a:rPr lang="en-US" b="1" dirty="0">
                <a:solidFill>
                  <a:schemeClr val="bg1"/>
                </a:solidFill>
                <a:latin typeface="Arial" panose="020B0604020202020204" pitchFamily="34" charset="0"/>
                <a:cs typeface="Arial" panose="020B0604020202020204" pitchFamily="34" charset="0"/>
              </a:rPr>
              <a:t>About Applecross:</a:t>
            </a:r>
          </a:p>
        </p:txBody>
      </p:sp>
    </p:spTree>
    <p:extLst>
      <p:ext uri="{BB962C8B-B14F-4D97-AF65-F5344CB8AC3E}">
        <p14:creationId xmlns:p14="http://schemas.microsoft.com/office/powerpoint/2010/main" val="125660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FA04-6227-9040-92A6-9514A59B8E7B}"/>
              </a:ext>
            </a:extLst>
          </p:cNvPr>
          <p:cNvSpPr>
            <a:spLocks noGrp="1"/>
          </p:cNvSpPr>
          <p:nvPr>
            <p:ph type="title"/>
          </p:nvPr>
        </p:nvSpPr>
        <p:spPr>
          <a:xfrm>
            <a:off x="964023" y="879063"/>
            <a:ext cx="5835611" cy="610863"/>
          </a:xfrm>
        </p:spPr>
        <p:txBody>
          <a:bodyPr>
            <a:noAutofit/>
          </a:bodyPr>
          <a:lstStyle/>
          <a:p>
            <a:r>
              <a:rPr lang="en-US" dirty="0">
                <a:latin typeface="Arial" panose="020B0604020202020204" pitchFamily="34" charset="0"/>
                <a:cs typeface="Arial" panose="020B0604020202020204" pitchFamily="34" charset="0"/>
              </a:rPr>
              <a:t>President’s Report</a:t>
            </a:r>
          </a:p>
        </p:txBody>
      </p:sp>
      <p:sp>
        <p:nvSpPr>
          <p:cNvPr id="3" name="Text Placeholder 2">
            <a:extLst>
              <a:ext uri="{FF2B5EF4-FFF2-40B4-BE49-F238E27FC236}">
                <a16:creationId xmlns:a16="http://schemas.microsoft.com/office/drawing/2014/main" id="{9CD657E5-4675-E84E-840E-4F6D4868C5A9}"/>
              </a:ext>
            </a:extLst>
          </p:cNvPr>
          <p:cNvSpPr>
            <a:spLocks noGrp="1"/>
          </p:cNvSpPr>
          <p:nvPr>
            <p:ph type="body" idx="1"/>
          </p:nvPr>
        </p:nvSpPr>
        <p:spPr>
          <a:xfrm>
            <a:off x="964023" y="2042830"/>
            <a:ext cx="4827178" cy="404216"/>
          </a:xfrm>
        </p:spPr>
        <p:txBody>
          <a:bodyPr>
            <a:normAutofit/>
          </a:bodyPr>
          <a:lstStyle/>
          <a:p>
            <a:r>
              <a:rPr lang="en-US" b="1" dirty="0">
                <a:solidFill>
                  <a:schemeClr val="bg1"/>
                </a:solidFill>
                <a:latin typeface="Arial" panose="020B0604020202020204" pitchFamily="34" charset="0"/>
                <a:cs typeface="Arial" panose="020B0604020202020204" pitchFamily="34" charset="0"/>
              </a:rPr>
              <a:t>28-building Carpentry and Painting Project</a:t>
            </a:r>
          </a:p>
        </p:txBody>
      </p:sp>
      <p:sp>
        <p:nvSpPr>
          <p:cNvPr id="5" name="Content Placeholder 4">
            <a:extLst>
              <a:ext uri="{FF2B5EF4-FFF2-40B4-BE49-F238E27FC236}">
                <a16:creationId xmlns:a16="http://schemas.microsoft.com/office/drawing/2014/main" id="{0B4B9306-DDC0-AD4F-A9C2-739C6AEB0172}"/>
              </a:ext>
            </a:extLst>
          </p:cNvPr>
          <p:cNvSpPr>
            <a:spLocks noGrp="1"/>
          </p:cNvSpPr>
          <p:nvPr>
            <p:ph sz="half" idx="2"/>
          </p:nvPr>
        </p:nvSpPr>
        <p:spPr>
          <a:xfrm>
            <a:off x="1038688" y="2330506"/>
            <a:ext cx="8016299" cy="3104963"/>
          </a:xfrm>
        </p:spPr>
        <p:txBody>
          <a:bodyPr>
            <a:normAutofit/>
          </a:bodyPr>
          <a:lstStyle/>
          <a:p>
            <a:r>
              <a:rPr lang="en-US" dirty="0">
                <a:latin typeface="Arial" panose="020B0604020202020204" pitchFamily="34" charset="0"/>
                <a:cs typeface="Arial" panose="020B0604020202020204" pitchFamily="34" charset="0"/>
              </a:rPr>
              <a:t>Contract awarded to Color Spectrum LLC.</a:t>
            </a:r>
          </a:p>
          <a:p>
            <a:r>
              <a:rPr lang="en-US" dirty="0">
                <a:latin typeface="Arial" panose="020B0604020202020204" pitchFamily="34" charset="0"/>
                <a:cs typeface="Arial" panose="020B0604020202020204" pitchFamily="34" charset="0"/>
              </a:rPr>
              <a:t>Exterior repairs precede the painters.</a:t>
            </a:r>
          </a:p>
          <a:p>
            <a:r>
              <a:rPr lang="en-US" dirty="0">
                <a:latin typeface="Arial" panose="020B0604020202020204" pitchFamily="34" charset="0"/>
                <a:cs typeface="Arial" panose="020B0604020202020204" pitchFamily="34" charset="0"/>
              </a:rPr>
              <a:t>Colors were changed after the original colors did not work well with the Cedar Siding. </a:t>
            </a:r>
          </a:p>
          <a:p>
            <a:r>
              <a:rPr lang="en-US" dirty="0">
                <a:latin typeface="Arial" panose="020B0604020202020204" pitchFamily="34" charset="0"/>
                <a:cs typeface="Arial" panose="020B0604020202020204" pitchFamily="34" charset="0"/>
              </a:rPr>
              <a:t>Painting Project is ongoing, currently working on Inverness Ct.</a:t>
            </a:r>
          </a:p>
          <a:p>
            <a:r>
              <a:rPr lang="en-US" dirty="0">
                <a:latin typeface="Arial" panose="020B0604020202020204" pitchFamily="34" charset="0"/>
                <a:cs typeface="Arial" panose="020B0604020202020204" pitchFamily="34" charset="0"/>
              </a:rPr>
              <a:t>Colors Selected: Sherwin Williams Blustery Sky (SW9140) and </a:t>
            </a:r>
            <a:r>
              <a:rPr lang="en-US" b="0" i="0" dirty="0">
                <a:solidFill>
                  <a:srgbClr val="222222"/>
                </a:solidFill>
                <a:effectLst/>
                <a:latin typeface="Arial" panose="020B0604020202020204" pitchFamily="34" charset="0"/>
              </a:rPr>
              <a:t>Stamped Concrete (SW7655) </a:t>
            </a:r>
            <a:r>
              <a:rPr lang="en-US" dirty="0">
                <a:latin typeface="Arial" panose="020B0604020202020204" pitchFamily="34" charset="0"/>
                <a:cs typeface="Arial" panose="020B0604020202020204" pitchFamily="34" charset="0"/>
              </a:rPr>
              <a:t>along with white trim.</a:t>
            </a:r>
          </a:p>
        </p:txBody>
      </p:sp>
      <p:sp>
        <p:nvSpPr>
          <p:cNvPr id="9" name="Slide Number Placeholder 8">
            <a:extLst>
              <a:ext uri="{FF2B5EF4-FFF2-40B4-BE49-F238E27FC236}">
                <a16:creationId xmlns:a16="http://schemas.microsoft.com/office/drawing/2014/main" id="{9A5802D8-6C81-6C4F-97CF-C1F2344EE894}"/>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4</a:t>
            </a:fld>
            <a:endParaRPr lang="en-US" dirty="0">
              <a:latin typeface="Arial" panose="020B0604020202020204" pitchFamily="34" charset="0"/>
              <a:cs typeface="Arial" panose="020B0604020202020204" pitchFamily="34" charset="0"/>
            </a:endParaRPr>
          </a:p>
        </p:txBody>
      </p:sp>
      <p:sp>
        <p:nvSpPr>
          <p:cNvPr id="8" name="Footer Placeholder 7">
            <a:extLst>
              <a:ext uri="{FF2B5EF4-FFF2-40B4-BE49-F238E27FC236}">
                <a16:creationId xmlns:a16="http://schemas.microsoft.com/office/drawing/2014/main" id="{2A659727-BBB9-9B49-BCA1-694F74F717C4}"/>
              </a:ext>
            </a:extLst>
          </p:cNvPr>
          <p:cNvSpPr>
            <a:spLocks noGrp="1"/>
          </p:cNvSpPr>
          <p:nvPr>
            <p:ph type="ftr" sz="quarter" idx="15"/>
          </p:nvPr>
        </p:nvSpPr>
        <p:spPr>
          <a:xfrm>
            <a:off x="1494789" y="6332221"/>
            <a:ext cx="1882823" cy="247649"/>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7" name="Date Placeholder 6">
            <a:extLst>
              <a:ext uri="{FF2B5EF4-FFF2-40B4-BE49-F238E27FC236}">
                <a16:creationId xmlns:a16="http://schemas.microsoft.com/office/drawing/2014/main" id="{99E44123-0AF5-4A4C-B0C7-BB7409DE8161}"/>
              </a:ext>
            </a:extLst>
          </p:cNvPr>
          <p:cNvSpPr>
            <a:spLocks noGrp="1"/>
          </p:cNvSpPr>
          <p:nvPr>
            <p:ph type="dt" sz="half" idx="14"/>
          </p:nvPr>
        </p:nvSpPr>
        <p:spPr>
          <a:xfrm>
            <a:off x="3377612" y="6332219"/>
            <a:ext cx="1313180" cy="247651"/>
          </a:xfrm>
        </p:spPr>
        <p:txBody>
          <a:bodyPr/>
          <a:lstStyle/>
          <a:p>
            <a:r>
              <a:rPr lang="en-US">
                <a:latin typeface="Arial" panose="020B0604020202020204" pitchFamily="34" charset="0"/>
                <a:cs typeface="Arial" panose="020B0604020202020204" pitchFamily="34" charset="0"/>
              </a:rPr>
              <a:t>October 29,2024</a:t>
            </a: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7675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FA04-6227-9040-92A6-9514A59B8E7B}"/>
              </a:ext>
            </a:extLst>
          </p:cNvPr>
          <p:cNvSpPr>
            <a:spLocks noGrp="1"/>
          </p:cNvSpPr>
          <p:nvPr>
            <p:ph type="title"/>
          </p:nvPr>
        </p:nvSpPr>
        <p:spPr>
          <a:xfrm>
            <a:off x="964023" y="879063"/>
            <a:ext cx="7333671"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9CD657E5-4675-E84E-840E-4F6D4868C5A9}"/>
              </a:ext>
            </a:extLst>
          </p:cNvPr>
          <p:cNvSpPr>
            <a:spLocks noGrp="1"/>
          </p:cNvSpPr>
          <p:nvPr>
            <p:ph type="body" idx="1"/>
          </p:nvPr>
        </p:nvSpPr>
        <p:spPr>
          <a:xfrm>
            <a:off x="971550" y="1965686"/>
            <a:ext cx="6431200" cy="404216"/>
          </a:xfrm>
        </p:spPr>
        <p:txBody>
          <a:bodyPr>
            <a:normAutofit fontScale="92500"/>
          </a:bodyPr>
          <a:lstStyle/>
          <a:p>
            <a:r>
              <a:rPr lang="en-US" b="1" dirty="0">
                <a:solidFill>
                  <a:schemeClr val="bg1"/>
                </a:solidFill>
                <a:latin typeface="Arial" panose="020B0604020202020204" pitchFamily="34" charset="0"/>
                <a:cs typeface="Arial" panose="020B0604020202020204" pitchFamily="34" charset="0"/>
              </a:rPr>
              <a:t>Applecross 28-building Carpentry and Painting Project Scope</a:t>
            </a:r>
          </a:p>
        </p:txBody>
      </p:sp>
      <p:sp>
        <p:nvSpPr>
          <p:cNvPr id="9" name="Slide Number Placeholder 8">
            <a:extLst>
              <a:ext uri="{FF2B5EF4-FFF2-40B4-BE49-F238E27FC236}">
                <a16:creationId xmlns:a16="http://schemas.microsoft.com/office/drawing/2014/main" id="{9A5802D8-6C81-6C4F-97CF-C1F2344EE894}"/>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5</a:t>
            </a:fld>
            <a:endParaRPr lang="en-US" dirty="0">
              <a:latin typeface="Arial" panose="020B0604020202020204" pitchFamily="34" charset="0"/>
              <a:cs typeface="Arial" panose="020B0604020202020204" pitchFamily="34" charset="0"/>
            </a:endParaRPr>
          </a:p>
        </p:txBody>
      </p:sp>
      <p:sp>
        <p:nvSpPr>
          <p:cNvPr id="8" name="Footer Placeholder 7">
            <a:extLst>
              <a:ext uri="{FF2B5EF4-FFF2-40B4-BE49-F238E27FC236}">
                <a16:creationId xmlns:a16="http://schemas.microsoft.com/office/drawing/2014/main" id="{2A659727-BBB9-9B49-BCA1-694F74F717C4}"/>
              </a:ext>
            </a:extLst>
          </p:cNvPr>
          <p:cNvSpPr>
            <a:spLocks noGrp="1"/>
          </p:cNvSpPr>
          <p:nvPr>
            <p:ph type="ftr" sz="quarter" idx="15"/>
          </p:nvPr>
        </p:nvSpPr>
        <p:spPr>
          <a:xfrm>
            <a:off x="1494789" y="6332221"/>
            <a:ext cx="1882823" cy="247649"/>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7" name="Date Placeholder 6">
            <a:extLst>
              <a:ext uri="{FF2B5EF4-FFF2-40B4-BE49-F238E27FC236}">
                <a16:creationId xmlns:a16="http://schemas.microsoft.com/office/drawing/2014/main" id="{99E44123-0AF5-4A4C-B0C7-BB7409DE8161}"/>
              </a:ext>
            </a:extLst>
          </p:cNvPr>
          <p:cNvSpPr>
            <a:spLocks noGrp="1"/>
          </p:cNvSpPr>
          <p:nvPr>
            <p:ph type="dt" sz="half" idx="14"/>
          </p:nvPr>
        </p:nvSpPr>
        <p:spPr>
          <a:xfrm>
            <a:off x="3377612" y="6332219"/>
            <a:ext cx="1313180" cy="247651"/>
          </a:xfrm>
        </p:spPr>
        <p:txBody>
          <a:bodyPr/>
          <a:lstStyle/>
          <a:p>
            <a:r>
              <a:rPr lang="en-US">
                <a:latin typeface="Arial" panose="020B0604020202020204" pitchFamily="34" charset="0"/>
                <a:cs typeface="Arial" panose="020B0604020202020204" pitchFamily="34" charset="0"/>
              </a:rPr>
              <a:t>October 29,2024</a:t>
            </a:r>
            <a:endParaRPr lang="en-US" sz="1100" dirty="0">
              <a:latin typeface="Arial" panose="020B0604020202020204" pitchFamily="34" charset="0"/>
              <a:cs typeface="Arial" panose="020B0604020202020204" pitchFamily="34" charset="0"/>
            </a:endParaRPr>
          </a:p>
        </p:txBody>
      </p:sp>
      <p:graphicFrame>
        <p:nvGraphicFramePr>
          <p:cNvPr id="4" name="Table 5">
            <a:extLst>
              <a:ext uri="{FF2B5EF4-FFF2-40B4-BE49-F238E27FC236}">
                <a16:creationId xmlns:a16="http://schemas.microsoft.com/office/drawing/2014/main" id="{BCAB81C0-CEF8-B3D5-1A38-B0895152DE91}"/>
              </a:ext>
            </a:extLst>
          </p:cNvPr>
          <p:cNvGraphicFramePr>
            <a:graphicFrameLocks noGrp="1"/>
          </p:cNvGraphicFramePr>
          <p:nvPr>
            <p:extLst>
              <p:ext uri="{D42A27DB-BD31-4B8C-83A1-F6EECF244321}">
                <p14:modId xmlns:p14="http://schemas.microsoft.com/office/powerpoint/2010/main" val="1818076"/>
              </p:ext>
            </p:extLst>
          </p:nvPr>
        </p:nvGraphicFramePr>
        <p:xfrm>
          <a:off x="1494789" y="2400909"/>
          <a:ext cx="9340796" cy="2895600"/>
        </p:xfrm>
        <a:graphic>
          <a:graphicData uri="http://schemas.openxmlformats.org/drawingml/2006/table">
            <a:tbl>
              <a:tblPr firstRow="1" bandRow="1">
                <a:tableStyleId>{5C22544A-7EE6-4342-B048-85BDC9FD1C3A}</a:tableStyleId>
              </a:tblPr>
              <a:tblGrid>
                <a:gridCol w="5120020">
                  <a:extLst>
                    <a:ext uri="{9D8B030D-6E8A-4147-A177-3AD203B41FA5}">
                      <a16:colId xmlns:a16="http://schemas.microsoft.com/office/drawing/2014/main" val="2169128207"/>
                    </a:ext>
                  </a:extLst>
                </a:gridCol>
                <a:gridCol w="4220776">
                  <a:extLst>
                    <a:ext uri="{9D8B030D-6E8A-4147-A177-3AD203B41FA5}">
                      <a16:colId xmlns:a16="http://schemas.microsoft.com/office/drawing/2014/main" val="2447669129"/>
                    </a:ext>
                  </a:extLst>
                </a:gridCol>
              </a:tblGrid>
              <a:tr h="271740">
                <a:tc>
                  <a:txBody>
                    <a:bodyPr/>
                    <a:lstStyle/>
                    <a:p>
                      <a:r>
                        <a:rPr lang="en-US" dirty="0">
                          <a:solidFill>
                            <a:schemeClr val="bg1"/>
                          </a:solidFill>
                          <a:latin typeface="Arial" panose="020B0604020202020204" pitchFamily="34" charset="0"/>
                          <a:cs typeface="Arial" panose="020B0604020202020204" pitchFamily="34" charset="0"/>
                        </a:rPr>
                        <a:t>In Scope</a:t>
                      </a:r>
                    </a:p>
                  </a:txBody>
                  <a:tcPr>
                    <a:solidFill>
                      <a:schemeClr val="accent2"/>
                    </a:solidFill>
                  </a:tcPr>
                </a:tc>
                <a:tc>
                  <a:txBody>
                    <a:bodyPr/>
                    <a:lstStyle/>
                    <a:p>
                      <a:r>
                        <a:rPr lang="en-US" dirty="0">
                          <a:solidFill>
                            <a:schemeClr val="bg1"/>
                          </a:solidFill>
                          <a:latin typeface="Arial" panose="020B0604020202020204" pitchFamily="34" charset="0"/>
                          <a:cs typeface="Arial" panose="020B0604020202020204" pitchFamily="34" charset="0"/>
                        </a:rPr>
                        <a:t>Out of Scope</a:t>
                      </a:r>
                    </a:p>
                  </a:txBody>
                  <a:tcPr>
                    <a:solidFill>
                      <a:schemeClr val="accent2"/>
                    </a:solidFill>
                  </a:tcPr>
                </a:tc>
                <a:extLst>
                  <a:ext uri="{0D108BD9-81ED-4DB2-BD59-A6C34878D82A}">
                    <a16:rowId xmlns:a16="http://schemas.microsoft.com/office/drawing/2014/main" val="331157857"/>
                  </a:ext>
                </a:extLst>
              </a:tr>
              <a:tr h="370840">
                <a:tc>
                  <a:txBody>
                    <a:bodyPr/>
                    <a:lstStyle/>
                    <a:p>
                      <a:pPr marL="0" indent="0">
                        <a:buFont typeface="Arial" panose="020B0604020202020204" pitchFamily="34" charset="0"/>
                        <a:buNone/>
                      </a:pPr>
                      <a:r>
                        <a:rPr lang="en-US" sz="1600" dirty="0">
                          <a:latin typeface="Arial" panose="020B0604020202020204" pitchFamily="34" charset="0"/>
                          <a:cs typeface="Arial" panose="020B0604020202020204" pitchFamily="34" charset="0"/>
                        </a:rPr>
                        <a:t>The Project includes: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Power washing</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Caulking</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Siding and trim repair and/or replacement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Two coats of paint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Includes: building siding, building trim, doors (front, back, storage, crawlspace), front porch posts, railings, and balusters, community entrance sign</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Once painting is completed, power washing of sidewalks</a:t>
                      </a:r>
                    </a:p>
                  </a:txBody>
                  <a:tcPr>
                    <a:solidFill>
                      <a:schemeClr val="accent2"/>
                    </a:solidFill>
                  </a:tcPr>
                </a:tc>
                <a:tc>
                  <a:txBody>
                    <a:bodyPr/>
                    <a:lstStyle/>
                    <a:p>
                      <a:r>
                        <a:rPr lang="en-US" sz="1600" dirty="0">
                          <a:latin typeface="Arial" panose="020B0604020202020204" pitchFamily="34" charset="0"/>
                          <a:cs typeface="Arial" panose="020B0604020202020204" pitchFamily="34" charset="0"/>
                        </a:rPr>
                        <a:t>The following is NOT included in the Project: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Front porch decking, stairs/steps, and risers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Back deck decking, posts, railings, stairs/steps, and risers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Owner-added items (e.g., yard fences, screened porches, ramps)</a:t>
                      </a:r>
                    </a:p>
                  </a:txBody>
                  <a:tcPr>
                    <a:solidFill>
                      <a:schemeClr val="accent2"/>
                    </a:solidFill>
                  </a:tcPr>
                </a:tc>
                <a:extLst>
                  <a:ext uri="{0D108BD9-81ED-4DB2-BD59-A6C34878D82A}">
                    <a16:rowId xmlns:a16="http://schemas.microsoft.com/office/drawing/2014/main" val="934642967"/>
                  </a:ext>
                </a:extLst>
              </a:tr>
            </a:tbl>
          </a:graphicData>
        </a:graphic>
      </p:graphicFrame>
    </p:spTree>
    <p:extLst>
      <p:ext uri="{BB962C8B-B14F-4D97-AF65-F5344CB8AC3E}">
        <p14:creationId xmlns:p14="http://schemas.microsoft.com/office/powerpoint/2010/main" val="100333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26B5-2F88-BA48-A996-4A13FDFAA43A}"/>
              </a:ext>
            </a:extLst>
          </p:cNvPr>
          <p:cNvSpPr>
            <a:spLocks noGrp="1"/>
          </p:cNvSpPr>
          <p:nvPr>
            <p:ph type="title"/>
          </p:nvPr>
        </p:nvSpPr>
        <p:spPr>
          <a:xfrm>
            <a:off x="964023" y="879063"/>
            <a:ext cx="7129390"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A5ABDF8F-0AD5-5C43-9EF3-8679B9897E01}"/>
              </a:ext>
            </a:extLst>
          </p:cNvPr>
          <p:cNvSpPr>
            <a:spLocks noGrp="1"/>
          </p:cNvSpPr>
          <p:nvPr>
            <p:ph type="body" idx="1"/>
          </p:nvPr>
        </p:nvSpPr>
        <p:spPr>
          <a:xfrm>
            <a:off x="1047916" y="2293133"/>
            <a:ext cx="3036477" cy="404216"/>
          </a:xfrm>
        </p:spPr>
        <p:txBody>
          <a:bodyPr/>
          <a:lstStyle/>
          <a:p>
            <a:r>
              <a:rPr lang="en-US" b="1" dirty="0">
                <a:latin typeface="Arial" panose="020B0604020202020204" pitchFamily="34" charset="0"/>
                <a:cs typeface="Arial" panose="020B0604020202020204" pitchFamily="34" charset="0"/>
              </a:rPr>
              <a:t>Roads </a:t>
            </a:r>
          </a:p>
        </p:txBody>
      </p:sp>
      <p:sp>
        <p:nvSpPr>
          <p:cNvPr id="4" name="Content Placeholder 3">
            <a:extLst>
              <a:ext uri="{FF2B5EF4-FFF2-40B4-BE49-F238E27FC236}">
                <a16:creationId xmlns:a16="http://schemas.microsoft.com/office/drawing/2014/main" id="{7782A119-28D1-B54D-A879-A0DDEC296674}"/>
              </a:ext>
            </a:extLst>
          </p:cNvPr>
          <p:cNvSpPr>
            <a:spLocks noGrp="1"/>
          </p:cNvSpPr>
          <p:nvPr>
            <p:ph sz="half" idx="2"/>
          </p:nvPr>
        </p:nvSpPr>
        <p:spPr>
          <a:xfrm>
            <a:off x="4625776" y="2705301"/>
            <a:ext cx="3036477" cy="3138908"/>
          </a:xfrm>
        </p:spPr>
        <p:txBody>
          <a:bodyPr>
            <a:normAutofit/>
          </a:bodyPr>
          <a:lstStyle/>
          <a:p>
            <a:r>
              <a:rPr lang="en-US" dirty="0">
                <a:latin typeface="Arial" panose="020B0604020202020204" pitchFamily="34" charset="0"/>
                <a:cs typeface="Arial" panose="020B0604020202020204" pitchFamily="34" charset="0"/>
              </a:rPr>
              <a:t>Diversified Commercial Services (DCS) effective September 2023.</a:t>
            </a:r>
          </a:p>
          <a:p>
            <a:r>
              <a:rPr lang="en-US" dirty="0">
                <a:latin typeface="Arial" panose="020B0604020202020204" pitchFamily="34" charset="0"/>
                <a:cs typeface="Arial" panose="020B0604020202020204" pitchFamily="34" charset="0"/>
              </a:rPr>
              <a:t>Drainage, trees, and shrubs.</a:t>
            </a:r>
          </a:p>
          <a:p>
            <a:r>
              <a:rPr lang="en-US" dirty="0">
                <a:latin typeface="Arial" panose="020B0604020202020204" pitchFamily="34" charset="0"/>
                <a:cs typeface="Arial" panose="020B0604020202020204" pitchFamily="34" charset="0"/>
              </a:rPr>
              <a:t>Mulching the buildings and playground area. </a:t>
            </a:r>
          </a:p>
          <a:p>
            <a:r>
              <a:rPr lang="en-US" dirty="0">
                <a:latin typeface="Arial" panose="020B0604020202020204" pitchFamily="34" charset="0"/>
                <a:cs typeface="Arial" panose="020B0604020202020204" pitchFamily="34" charset="0"/>
              </a:rPr>
              <a:t>Tree maintenance ongoing project. Dead and dying trees being removed as well as those overhanging roofs to prevent damage. </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B55E5840-ED0D-0349-88F3-4E90A0094985}"/>
              </a:ext>
            </a:extLst>
          </p:cNvPr>
          <p:cNvSpPr>
            <a:spLocks noGrp="1"/>
          </p:cNvSpPr>
          <p:nvPr>
            <p:ph type="body" idx="10"/>
          </p:nvPr>
        </p:nvSpPr>
        <p:spPr/>
        <p:txBody>
          <a:bodyPr/>
          <a:lstStyle/>
          <a:p>
            <a:r>
              <a:rPr lang="en-US" b="1" dirty="0">
                <a:latin typeface="Arial" panose="020B0604020202020204" pitchFamily="34" charset="0"/>
                <a:cs typeface="Arial" panose="020B0604020202020204" pitchFamily="34" charset="0"/>
              </a:rPr>
              <a:t>Groundskeeping</a:t>
            </a:r>
          </a:p>
          <a:p>
            <a:endParaRPr lang="en-US"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34801285-85FB-FD43-9631-322998389AF0}"/>
              </a:ext>
            </a:extLst>
          </p:cNvPr>
          <p:cNvSpPr>
            <a:spLocks noGrp="1"/>
          </p:cNvSpPr>
          <p:nvPr>
            <p:ph sz="half" idx="11"/>
          </p:nvPr>
        </p:nvSpPr>
        <p:spPr>
          <a:xfrm>
            <a:off x="1040840" y="2704371"/>
            <a:ext cx="3050628" cy="2519635"/>
          </a:xfrm>
        </p:spPr>
        <p:txBody>
          <a:bodyPr>
            <a:normAutofit/>
          </a:bodyPr>
          <a:lstStyle/>
          <a:p>
            <a:r>
              <a:rPr lang="en-US" b="1" dirty="0">
                <a:latin typeface="Arial" panose="020B0604020202020204" pitchFamily="34" charset="0"/>
                <a:cs typeface="Arial" panose="020B0604020202020204" pitchFamily="34" charset="0"/>
              </a:rPr>
              <a:t>Ongoing:  </a:t>
            </a:r>
            <a:r>
              <a:rPr lang="en-US" dirty="0">
                <a:latin typeface="Arial" panose="020B0604020202020204" pitchFamily="34" charset="0"/>
                <a:cs typeface="Arial" panose="020B0604020202020204" pitchFamily="34" charset="0"/>
              </a:rPr>
              <a:t>Keeping potholes filled. Resurfacing damaged parking spots as needed.</a:t>
            </a:r>
          </a:p>
          <a:p>
            <a:r>
              <a:rPr lang="en-US" b="1" dirty="0">
                <a:latin typeface="Arial" panose="020B0604020202020204" pitchFamily="34" charset="0"/>
                <a:cs typeface="Arial" panose="020B0604020202020204" pitchFamily="34" charset="0"/>
              </a:rPr>
              <a:t>Future:</a:t>
            </a:r>
            <a:r>
              <a:rPr lang="en-US" dirty="0">
                <a:latin typeface="Arial" panose="020B0604020202020204" pitchFamily="34" charset="0"/>
                <a:cs typeface="Arial" panose="020B0604020202020204" pitchFamily="34" charset="0"/>
              </a:rPr>
              <a:t>  Resurface or replacement. </a:t>
            </a:r>
          </a:p>
          <a:p>
            <a:pPr marL="0" indent="0">
              <a:buNone/>
            </a:pPr>
            <a:endParaRPr lang="en-US" dirty="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8820E658-15B8-6C4B-A736-3D894774670E}"/>
              </a:ext>
            </a:extLst>
          </p:cNvPr>
          <p:cNvSpPr>
            <a:spLocks noGrp="1"/>
          </p:cNvSpPr>
          <p:nvPr>
            <p:ph type="body" idx="12"/>
          </p:nvPr>
        </p:nvSpPr>
        <p:spPr/>
        <p:txBody>
          <a:bodyPr/>
          <a:lstStyle/>
          <a:p>
            <a:r>
              <a:rPr lang="en-US" b="1" dirty="0">
                <a:latin typeface="Arial" panose="020B0604020202020204" pitchFamily="34" charset="0"/>
                <a:cs typeface="Arial" panose="020B0604020202020204" pitchFamily="34" charset="0"/>
              </a:rPr>
              <a:t>Building Maintenance</a:t>
            </a:r>
          </a:p>
        </p:txBody>
      </p:sp>
      <p:sp>
        <p:nvSpPr>
          <p:cNvPr id="8" name="Content Placeholder 7">
            <a:extLst>
              <a:ext uri="{FF2B5EF4-FFF2-40B4-BE49-F238E27FC236}">
                <a16:creationId xmlns:a16="http://schemas.microsoft.com/office/drawing/2014/main" id="{7F52F621-1B1F-5E49-939F-12BD1A0FD522}"/>
              </a:ext>
            </a:extLst>
          </p:cNvPr>
          <p:cNvSpPr>
            <a:spLocks noGrp="1"/>
          </p:cNvSpPr>
          <p:nvPr>
            <p:ph sz="half" idx="13"/>
          </p:nvPr>
        </p:nvSpPr>
        <p:spPr>
          <a:xfrm>
            <a:off x="8187017" y="2697348"/>
            <a:ext cx="3521763" cy="3469275"/>
          </a:xfrm>
        </p:spPr>
        <p:txBody>
          <a:bodyPr>
            <a:normAutofit/>
          </a:bodyPr>
          <a:lstStyle/>
          <a:p>
            <a:r>
              <a:rPr lang="en-US" dirty="0">
                <a:latin typeface="Arial" panose="020B0604020202020204" pitchFamily="34" charset="0"/>
                <a:cs typeface="Arial" panose="020B0604020202020204" pitchFamily="34" charset="0"/>
              </a:rPr>
              <a:t>HOA responsibility: roof, siding, trim, gutters &amp; downspouts, decks &amp; deck fences, front porch.</a:t>
            </a:r>
          </a:p>
          <a:p>
            <a:r>
              <a:rPr lang="en-US" dirty="0">
                <a:latin typeface="Arial" panose="020B0604020202020204" pitchFamily="34" charset="0"/>
                <a:cs typeface="Arial" panose="020B0604020202020204" pitchFamily="34" charset="0"/>
              </a:rPr>
              <a:t>Owner responsibility: everything behind the siding, structural support, foundation, fireplace, owner-added items (e.g., ramps, screened porches, yard fences).</a:t>
            </a:r>
          </a:p>
          <a:p>
            <a:r>
              <a:rPr lang="en-US" dirty="0">
                <a:latin typeface="Arial" panose="020B0604020202020204" pitchFamily="34" charset="0"/>
                <a:cs typeface="Arial" panose="020B0604020202020204" pitchFamily="34" charset="0"/>
              </a:rPr>
              <a:t>Owner Safety Tip: Please have a chimney sweep clean your fireplace every year to reduce the risk of fire.</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8B50C3FA-D20D-3049-9C7F-6F37D4E022C5}"/>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6</a:t>
            </a:fld>
            <a:endParaRPr lang="en-US" dirty="0">
              <a:latin typeface="Arial" panose="020B0604020202020204" pitchFamily="34" charset="0"/>
              <a:cs typeface="Arial" panose="020B0604020202020204" pitchFamily="34" charset="0"/>
            </a:endParaRPr>
          </a:p>
        </p:txBody>
      </p:sp>
      <p:sp>
        <p:nvSpPr>
          <p:cNvPr id="10" name="Footer Placeholder 9">
            <a:extLst>
              <a:ext uri="{FF2B5EF4-FFF2-40B4-BE49-F238E27FC236}">
                <a16:creationId xmlns:a16="http://schemas.microsoft.com/office/drawing/2014/main" id="{56278D20-060E-1942-9A72-E600C02A8208}"/>
              </a:ext>
            </a:extLst>
          </p:cNvPr>
          <p:cNvSpPr>
            <a:spLocks noGrp="1"/>
          </p:cNvSpPr>
          <p:nvPr>
            <p:ph type="ftr" sz="quarter" idx="15"/>
          </p:nvPr>
        </p:nvSpPr>
        <p:spPr>
          <a:xfrm>
            <a:off x="1494790" y="6332220"/>
            <a:ext cx="1761402" cy="247651"/>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9" name="Date Placeholder 8">
            <a:extLst>
              <a:ext uri="{FF2B5EF4-FFF2-40B4-BE49-F238E27FC236}">
                <a16:creationId xmlns:a16="http://schemas.microsoft.com/office/drawing/2014/main" id="{AFD06229-BFA1-7D4D-B1E0-0A9F7FBF1F7E}"/>
              </a:ext>
            </a:extLst>
          </p:cNvPr>
          <p:cNvSpPr>
            <a:spLocks noGrp="1"/>
          </p:cNvSpPr>
          <p:nvPr>
            <p:ph type="dt" sz="half" idx="14"/>
          </p:nvPr>
        </p:nvSpPr>
        <p:spPr>
          <a:xfrm>
            <a:off x="3332387" y="6332220"/>
            <a:ext cx="1313180" cy="247651"/>
          </a:xfrm>
        </p:spPr>
        <p:txBody>
          <a:bodyPr/>
          <a:lstStyle/>
          <a:p>
            <a:r>
              <a:rPr lang="en-US">
                <a:latin typeface="Arial" panose="020B0604020202020204" pitchFamily="34" charset="0"/>
                <a:cs typeface="Arial" panose="020B0604020202020204" pitchFamily="34" charset="0"/>
              </a:rPr>
              <a:t>October 29,2024</a:t>
            </a: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3054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CFA5B-1BEB-ADC1-8918-838F59826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8E670-41DB-F145-C6DD-78A5CDDF62A4}"/>
              </a:ext>
            </a:extLst>
          </p:cNvPr>
          <p:cNvSpPr>
            <a:spLocks noGrp="1"/>
          </p:cNvSpPr>
          <p:nvPr>
            <p:ph type="title"/>
          </p:nvPr>
        </p:nvSpPr>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13" name="Text Placeholder 12">
            <a:extLst>
              <a:ext uri="{FF2B5EF4-FFF2-40B4-BE49-F238E27FC236}">
                <a16:creationId xmlns:a16="http://schemas.microsoft.com/office/drawing/2014/main" id="{6DC3BA1F-3749-7644-A23B-70C9EDC89A0A}"/>
              </a:ext>
            </a:extLst>
          </p:cNvPr>
          <p:cNvSpPr>
            <a:spLocks noGrp="1"/>
          </p:cNvSpPr>
          <p:nvPr>
            <p:ph type="body" idx="1"/>
          </p:nvPr>
        </p:nvSpPr>
        <p:spPr/>
        <p:txBody>
          <a:bodyPr/>
          <a:lstStyle/>
          <a:p>
            <a:r>
              <a:rPr lang="en-US" dirty="0"/>
              <a:t>Deck Repairs</a:t>
            </a:r>
          </a:p>
        </p:txBody>
      </p:sp>
      <p:sp>
        <p:nvSpPr>
          <p:cNvPr id="5" name="Text Placeholder 4">
            <a:extLst>
              <a:ext uri="{FF2B5EF4-FFF2-40B4-BE49-F238E27FC236}">
                <a16:creationId xmlns:a16="http://schemas.microsoft.com/office/drawing/2014/main" id="{218B5654-5F97-8125-CFB3-F2EF6E7BA821}"/>
              </a:ext>
            </a:extLst>
          </p:cNvPr>
          <p:cNvSpPr>
            <a:spLocks noGrp="1"/>
          </p:cNvSpPr>
          <p:nvPr>
            <p:ph type="body" idx="10"/>
          </p:nvPr>
        </p:nvSpPr>
        <p:spPr/>
        <p:txBody>
          <a:bodyPr/>
          <a:lstStyle/>
          <a:p>
            <a:r>
              <a:rPr lang="en-US" b="1" dirty="0">
                <a:latin typeface="Arial" panose="020B0604020202020204" pitchFamily="34" charset="0"/>
                <a:cs typeface="Arial" panose="020B0604020202020204" pitchFamily="34" charset="0"/>
              </a:rPr>
              <a:t>Decks - Replacement</a:t>
            </a:r>
          </a:p>
          <a:p>
            <a:endParaRPr lang="en-US" b="1" dirty="0">
              <a:latin typeface="Arial" panose="020B060402020202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1C4028F0-D4AF-CDBF-E851-547AC31E827F}"/>
              </a:ext>
            </a:extLst>
          </p:cNvPr>
          <p:cNvSpPr>
            <a:spLocks noGrp="1"/>
          </p:cNvSpPr>
          <p:nvPr>
            <p:ph sz="half" idx="2"/>
          </p:nvPr>
        </p:nvSpPr>
        <p:spPr/>
        <p:txBody>
          <a:bodyPr>
            <a:normAutofit/>
          </a:bodyPr>
          <a:lstStyle/>
          <a:p>
            <a:r>
              <a:rPr lang="en-US" dirty="0">
                <a:latin typeface="Arial" panose="020B0604020202020204" pitchFamily="34" charset="0"/>
                <a:cs typeface="Arial" panose="020B0604020202020204" pitchFamily="34" charset="0"/>
              </a:rPr>
              <a:t>Repairing decks as needed. Rotting boards are replaced as needed and when reported to CAS. </a:t>
            </a:r>
          </a:p>
          <a:p>
            <a:r>
              <a:rPr lang="en-US" dirty="0">
                <a:latin typeface="Arial" panose="020B0604020202020204" pitchFamily="34" charset="0"/>
                <a:cs typeface="Arial" panose="020B0604020202020204" pitchFamily="34" charset="0"/>
              </a:rPr>
              <a:t>To prevent Deck rot – please do not have outdoor rugs on decks and large number of plants that may hasten the damage to decks.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59F3E38C-94DD-4672-5CF7-9E3F9EE632E7}"/>
              </a:ext>
            </a:extLst>
          </p:cNvPr>
          <p:cNvSpPr>
            <a:spLocks noGrp="1"/>
          </p:cNvSpPr>
          <p:nvPr>
            <p:ph sz="half" idx="13"/>
          </p:nvPr>
        </p:nvSpPr>
        <p:spPr/>
        <p:txBody>
          <a:bodyPr>
            <a:normAutofit/>
          </a:bodyPr>
          <a:lstStyle/>
          <a:p>
            <a:r>
              <a:rPr lang="en-US" dirty="0">
                <a:latin typeface="Arial" panose="020B0604020202020204" pitchFamily="34" charset="0"/>
                <a:cs typeface="Arial" panose="020B0604020202020204" pitchFamily="34" charset="0"/>
              </a:rPr>
              <a:t>Decks needing full replacement are being done to Current CARY Building Codes. </a:t>
            </a:r>
          </a:p>
          <a:p>
            <a:r>
              <a:rPr lang="en-US" dirty="0">
                <a:latin typeface="Arial" panose="020B0604020202020204" pitchFamily="34" charset="0"/>
                <a:cs typeface="Arial" panose="020B0604020202020204" pitchFamily="34" charset="0"/>
              </a:rPr>
              <a:t>Total Deck Replacements will have composite deck boards to keep consistent color with wood balusters stained to match deck boards. </a:t>
            </a:r>
          </a:p>
          <a:p>
            <a:pPr marL="0" indent="0">
              <a:buNone/>
            </a:pPr>
            <a:endParaRPr lang="en-US" dirty="0">
              <a:latin typeface="Arial" panose="020B0604020202020204" pitchFamily="34" charset="0"/>
              <a:cs typeface="Arial" panose="020B0604020202020204" pitchFamily="34" charset="0"/>
            </a:endParaRPr>
          </a:p>
        </p:txBody>
      </p:sp>
      <p:sp>
        <p:nvSpPr>
          <p:cNvPr id="9" name="Date Placeholder 8">
            <a:extLst>
              <a:ext uri="{FF2B5EF4-FFF2-40B4-BE49-F238E27FC236}">
                <a16:creationId xmlns:a16="http://schemas.microsoft.com/office/drawing/2014/main" id="{03C30F65-D1F3-E4FD-2A98-633A41AB0845}"/>
              </a:ext>
            </a:extLst>
          </p:cNvPr>
          <p:cNvSpPr>
            <a:spLocks noGrp="1"/>
          </p:cNvSpPr>
          <p:nvPr>
            <p:ph type="dt" sz="half" idx="14"/>
          </p:nvPr>
        </p:nvSpPr>
        <p:spPr/>
        <p:txBody>
          <a:bodyPr/>
          <a:lstStyle/>
          <a:p>
            <a:r>
              <a:rPr lang="en-US">
                <a:latin typeface="Arial" panose="020B0604020202020204" pitchFamily="34" charset="0"/>
                <a:cs typeface="Arial" panose="020B0604020202020204" pitchFamily="34" charset="0"/>
              </a:rPr>
              <a:t>October 29,2024</a:t>
            </a:r>
            <a:endParaRPr lang="en-US" sz="1100" dirty="0">
              <a:latin typeface="Arial" panose="020B0604020202020204" pitchFamily="34" charset="0"/>
              <a:cs typeface="Arial" panose="020B0604020202020204" pitchFamily="34" charset="0"/>
            </a:endParaRPr>
          </a:p>
        </p:txBody>
      </p:sp>
      <p:sp>
        <p:nvSpPr>
          <p:cNvPr id="10" name="Footer Placeholder 9">
            <a:extLst>
              <a:ext uri="{FF2B5EF4-FFF2-40B4-BE49-F238E27FC236}">
                <a16:creationId xmlns:a16="http://schemas.microsoft.com/office/drawing/2014/main" id="{443CCAA4-116B-562A-0CAE-B800E6012AFF}"/>
              </a:ext>
            </a:extLst>
          </p:cNvPr>
          <p:cNvSpPr>
            <a:spLocks noGrp="1"/>
          </p:cNvSpPr>
          <p:nvPr>
            <p:ph type="ftr" sz="quarter" idx="15"/>
          </p:nvPr>
        </p:nvSpPr>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3C806099-E2A2-A08E-AB52-F285CB6A32C5}"/>
              </a:ext>
            </a:extLst>
          </p:cNvPr>
          <p:cNvSpPr>
            <a:spLocks noGrp="1"/>
          </p:cNvSpPr>
          <p:nvPr>
            <p:ph type="sldNum" sz="quarter" idx="16"/>
          </p:nvPr>
        </p:nvSpPr>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7</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1886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26B5-2F88-BA48-A996-4A13FDFAA43A}"/>
              </a:ext>
            </a:extLst>
          </p:cNvPr>
          <p:cNvSpPr>
            <a:spLocks noGrp="1"/>
          </p:cNvSpPr>
          <p:nvPr>
            <p:ph type="title"/>
          </p:nvPr>
        </p:nvSpPr>
        <p:spPr>
          <a:xfrm>
            <a:off x="964023" y="879063"/>
            <a:ext cx="7129390"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A5ABDF8F-0AD5-5C43-9EF3-8679B9897E01}"/>
              </a:ext>
            </a:extLst>
          </p:cNvPr>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Trash &amp; Recycling Bins</a:t>
            </a:r>
          </a:p>
        </p:txBody>
      </p:sp>
      <p:sp>
        <p:nvSpPr>
          <p:cNvPr id="4" name="Content Placeholder 3">
            <a:extLst>
              <a:ext uri="{FF2B5EF4-FFF2-40B4-BE49-F238E27FC236}">
                <a16:creationId xmlns:a16="http://schemas.microsoft.com/office/drawing/2014/main" id="{7782A119-28D1-B54D-A879-A0DDEC296674}"/>
              </a:ext>
            </a:extLst>
          </p:cNvPr>
          <p:cNvSpPr>
            <a:spLocks noGrp="1"/>
          </p:cNvSpPr>
          <p:nvPr>
            <p:ph sz="half" idx="2"/>
          </p:nvPr>
        </p:nvSpPr>
        <p:spPr>
          <a:xfrm>
            <a:off x="952500" y="2786445"/>
            <a:ext cx="3064006" cy="2262209"/>
          </a:xfrm>
        </p:spPr>
        <p:txBody>
          <a:bodyPr>
            <a:normAutofit/>
          </a:bodyPr>
          <a:lstStyle/>
          <a:p>
            <a:r>
              <a:rPr lang="en-US" dirty="0">
                <a:latin typeface="Arial" panose="020B0604020202020204" pitchFamily="34" charset="0"/>
                <a:cs typeface="Arial" panose="020B0604020202020204" pitchFamily="34" charset="0"/>
              </a:rPr>
              <a:t>Within 24 hours ahead of garbage pickup, move the bins to the front for service.</a:t>
            </a:r>
          </a:p>
          <a:p>
            <a:r>
              <a:rPr lang="en-US" dirty="0">
                <a:latin typeface="Arial" panose="020B0604020202020204" pitchFamily="34" charset="0"/>
                <a:cs typeface="Arial" panose="020B0604020202020204" pitchFamily="34" charset="0"/>
              </a:rPr>
              <a:t>Within 24 hours after garbage pickup, move the bins to the back of the building, out of sight from the street.</a:t>
            </a: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B55E5840-ED0D-0349-88F3-4E90A0094985}"/>
              </a:ext>
            </a:extLst>
          </p:cNvPr>
          <p:cNvSpPr>
            <a:spLocks noGrp="1"/>
          </p:cNvSpPr>
          <p:nvPr>
            <p:ph type="body" idx="10"/>
          </p:nvPr>
        </p:nvSpPr>
        <p:spPr/>
        <p:txBody>
          <a:bodyPr/>
          <a:lstStyle/>
          <a:p>
            <a:r>
              <a:rPr lang="en-US" b="1" dirty="0">
                <a:latin typeface="Arial" panose="020B0604020202020204" pitchFamily="34" charset="0"/>
                <a:cs typeface="Arial" panose="020B0604020202020204" pitchFamily="34" charset="0"/>
              </a:rPr>
              <a:t>Know before you go!</a:t>
            </a:r>
          </a:p>
        </p:txBody>
      </p:sp>
      <p:sp>
        <p:nvSpPr>
          <p:cNvPr id="6" name="Content Placeholder 5">
            <a:extLst>
              <a:ext uri="{FF2B5EF4-FFF2-40B4-BE49-F238E27FC236}">
                <a16:creationId xmlns:a16="http://schemas.microsoft.com/office/drawing/2014/main" id="{34801285-85FB-FD43-9631-322998389AF0}"/>
              </a:ext>
            </a:extLst>
          </p:cNvPr>
          <p:cNvSpPr>
            <a:spLocks noGrp="1"/>
          </p:cNvSpPr>
          <p:nvPr>
            <p:ph sz="half" idx="11"/>
          </p:nvPr>
        </p:nvSpPr>
        <p:spPr/>
        <p:txBody>
          <a:bodyPr>
            <a:noAutofit/>
          </a:bodyPr>
          <a:lstStyle/>
          <a:p>
            <a:r>
              <a:rPr lang="en-US" dirty="0">
                <a:latin typeface="Arial" panose="020B0604020202020204" pitchFamily="34" charset="0"/>
                <a:cs typeface="Arial" panose="020B0604020202020204" pitchFamily="34" charset="0"/>
              </a:rPr>
              <a:t>Any and all updates to the buildings and grounds must be approved by the ARC committee. This includes doors, windows, gardens, fences, EV Chargers, etc. </a:t>
            </a:r>
          </a:p>
          <a:p>
            <a:r>
              <a:rPr lang="en-US" dirty="0">
                <a:latin typeface="Arial" panose="020B0604020202020204" pitchFamily="34" charset="0"/>
                <a:cs typeface="Arial" panose="020B0604020202020204" pitchFamily="34" charset="0"/>
              </a:rPr>
              <a:t>To maintain your roof’s warranty, ALL additions or changes to the roofs must be ARC approved and work conducted by </a:t>
            </a:r>
            <a:r>
              <a:rPr lang="en-US" dirty="0" err="1">
                <a:latin typeface="Arial" panose="020B0604020202020204" pitchFamily="34" charset="0"/>
                <a:cs typeface="Arial" panose="020B0604020202020204" pitchFamily="34" charset="0"/>
              </a:rPr>
              <a:t>RoofWerks</a:t>
            </a:r>
            <a:r>
              <a:rPr lang="en-US" dirty="0">
                <a:latin typeface="Arial" panose="020B0604020202020204" pitchFamily="34" charset="0"/>
                <a:cs typeface="Arial" panose="020B0604020202020204" pitchFamily="34" charset="0"/>
              </a:rPr>
              <a:t> (e.g., solar panel, satellite dish, skylight).</a:t>
            </a:r>
          </a:p>
        </p:txBody>
      </p:sp>
      <p:sp>
        <p:nvSpPr>
          <p:cNvPr id="7" name="Text Placeholder 6">
            <a:extLst>
              <a:ext uri="{FF2B5EF4-FFF2-40B4-BE49-F238E27FC236}">
                <a16:creationId xmlns:a16="http://schemas.microsoft.com/office/drawing/2014/main" id="{8820E658-15B8-6C4B-A736-3D894774670E}"/>
              </a:ext>
            </a:extLst>
          </p:cNvPr>
          <p:cNvSpPr>
            <a:spLocks noGrp="1"/>
          </p:cNvSpPr>
          <p:nvPr>
            <p:ph type="body" idx="12"/>
          </p:nvPr>
        </p:nvSpPr>
        <p:spPr>
          <a:xfrm>
            <a:off x="8187017" y="2300156"/>
            <a:ext cx="2863604" cy="404216"/>
          </a:xfrm>
        </p:spPr>
        <p:txBody>
          <a:bodyPr>
            <a:normAutofit/>
          </a:bodyPr>
          <a:lstStyle/>
          <a:p>
            <a:r>
              <a:rPr lang="en-US" b="1" dirty="0">
                <a:latin typeface="Arial" panose="020B0604020202020204" pitchFamily="34" charset="0"/>
                <a:cs typeface="Arial" panose="020B0604020202020204" pitchFamily="34" charset="0"/>
              </a:rPr>
              <a:t>Neighborly Etiquette</a:t>
            </a:r>
          </a:p>
        </p:txBody>
      </p:sp>
      <p:sp>
        <p:nvSpPr>
          <p:cNvPr id="8" name="Content Placeholder 7">
            <a:extLst>
              <a:ext uri="{FF2B5EF4-FFF2-40B4-BE49-F238E27FC236}">
                <a16:creationId xmlns:a16="http://schemas.microsoft.com/office/drawing/2014/main" id="{7F52F621-1B1F-5E49-939F-12BD1A0FD522}"/>
              </a:ext>
            </a:extLst>
          </p:cNvPr>
          <p:cNvSpPr>
            <a:spLocks noGrp="1"/>
          </p:cNvSpPr>
          <p:nvPr>
            <p:ph sz="half" idx="13"/>
          </p:nvPr>
        </p:nvSpPr>
        <p:spPr>
          <a:xfrm>
            <a:off x="8172866" y="2799146"/>
            <a:ext cx="3066634" cy="2054956"/>
          </a:xfrm>
        </p:spPr>
        <p:txBody>
          <a:bodyPr>
            <a:noAutofit/>
          </a:bodyPr>
          <a:lstStyle/>
          <a:p>
            <a:r>
              <a:rPr lang="en-US" dirty="0">
                <a:latin typeface="Arial" panose="020B0604020202020204" pitchFamily="34" charset="0"/>
                <a:cs typeface="Arial" panose="020B0604020202020204" pitchFamily="34" charset="0"/>
              </a:rPr>
              <a:t>When walking your dog, collect the poop and take it home to dispose of it properly.</a:t>
            </a:r>
          </a:p>
          <a:p>
            <a:r>
              <a:rPr lang="en-US" dirty="0">
                <a:latin typeface="Arial" panose="020B0604020202020204" pitchFamily="34" charset="0"/>
                <a:cs typeface="Arial" panose="020B0604020202020204" pitchFamily="34" charset="0"/>
              </a:rPr>
              <a:t>Being mindful of privacy, please use the public roads, sidewalks, and trails instead of your neighbors’ front &amp; back yards for walking. </a:t>
            </a:r>
          </a:p>
        </p:txBody>
      </p:sp>
      <p:sp>
        <p:nvSpPr>
          <p:cNvPr id="11" name="Slide Number Placeholder 10">
            <a:extLst>
              <a:ext uri="{FF2B5EF4-FFF2-40B4-BE49-F238E27FC236}">
                <a16:creationId xmlns:a16="http://schemas.microsoft.com/office/drawing/2014/main" id="{8B50C3FA-D20D-3049-9C7F-6F37D4E022C5}"/>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8</a:t>
            </a:fld>
            <a:endParaRPr lang="en-US" dirty="0">
              <a:latin typeface="Arial" panose="020B0604020202020204" pitchFamily="34" charset="0"/>
              <a:cs typeface="Arial" panose="020B0604020202020204" pitchFamily="34" charset="0"/>
            </a:endParaRPr>
          </a:p>
        </p:txBody>
      </p:sp>
      <p:sp>
        <p:nvSpPr>
          <p:cNvPr id="10" name="Footer Placeholder 9">
            <a:extLst>
              <a:ext uri="{FF2B5EF4-FFF2-40B4-BE49-F238E27FC236}">
                <a16:creationId xmlns:a16="http://schemas.microsoft.com/office/drawing/2014/main" id="{56278D20-060E-1942-9A72-E600C02A8208}"/>
              </a:ext>
            </a:extLst>
          </p:cNvPr>
          <p:cNvSpPr>
            <a:spLocks noGrp="1"/>
          </p:cNvSpPr>
          <p:nvPr>
            <p:ph type="ftr" sz="quarter" idx="15"/>
          </p:nvPr>
        </p:nvSpPr>
        <p:spPr>
          <a:xfrm>
            <a:off x="1494790" y="6332220"/>
            <a:ext cx="1761402" cy="247651"/>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9" name="Date Placeholder 8">
            <a:extLst>
              <a:ext uri="{FF2B5EF4-FFF2-40B4-BE49-F238E27FC236}">
                <a16:creationId xmlns:a16="http://schemas.microsoft.com/office/drawing/2014/main" id="{AFD06229-BFA1-7D4D-B1E0-0A9F7FBF1F7E}"/>
              </a:ext>
            </a:extLst>
          </p:cNvPr>
          <p:cNvSpPr>
            <a:spLocks noGrp="1"/>
          </p:cNvSpPr>
          <p:nvPr>
            <p:ph type="dt" sz="half" idx="14"/>
          </p:nvPr>
        </p:nvSpPr>
        <p:spPr>
          <a:xfrm>
            <a:off x="3332387" y="6332220"/>
            <a:ext cx="1313180" cy="247651"/>
          </a:xfrm>
        </p:spPr>
        <p:txBody>
          <a:bodyPr/>
          <a:lstStyle/>
          <a:p>
            <a:r>
              <a:rPr lang="en-US">
                <a:latin typeface="Arial" panose="020B0604020202020204" pitchFamily="34" charset="0"/>
                <a:cs typeface="Arial" panose="020B0604020202020204" pitchFamily="34" charset="0"/>
              </a:rPr>
              <a:t>October 29,2024</a:t>
            </a:r>
            <a:endParaRPr lang="en-US" sz="11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97D9D50-89A1-75F9-1B9A-526E48BB372B}"/>
              </a:ext>
            </a:extLst>
          </p:cNvPr>
          <p:cNvSpPr txBox="1"/>
          <p:nvPr/>
        </p:nvSpPr>
        <p:spPr>
          <a:xfrm>
            <a:off x="8473998" y="5758799"/>
            <a:ext cx="2765502" cy="707886"/>
          </a:xfrm>
          <a:prstGeom prst="rect">
            <a:avLst/>
          </a:prstGeom>
          <a:noFill/>
        </p:spPr>
        <p:txBody>
          <a:bodyPr wrap="square" rtlCol="0">
            <a:spAutoFit/>
          </a:bodyPr>
          <a:lstStyle/>
          <a:p>
            <a:r>
              <a:rPr lang="en-US" sz="2000" dirty="0">
                <a:solidFill>
                  <a:schemeClr val="bg1"/>
                </a:solidFill>
                <a:highlight>
                  <a:srgbClr val="FFFF00"/>
                </a:highlight>
                <a:latin typeface="Arial" panose="020B0604020202020204" pitchFamily="34" charset="0"/>
                <a:cs typeface="Arial" panose="020B0604020202020204" pitchFamily="34" charset="0"/>
              </a:rPr>
              <a:t>Send Questions to</a:t>
            </a:r>
          </a:p>
          <a:p>
            <a:r>
              <a:rPr lang="en-US" sz="2000" b="1" u="sng" dirty="0">
                <a:solidFill>
                  <a:schemeClr val="bg1"/>
                </a:solidFill>
                <a:highlight>
                  <a:srgbClr val="FFFF00"/>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Matt@casnc.com</a:t>
            </a:r>
            <a:endParaRPr lang="en-US" b="1" u="sng" dirty="0">
              <a:solidFill>
                <a:schemeClr val="bg1"/>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3814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28DC-195E-4A4E-AEBA-5E0D1DB03B76}"/>
              </a:ext>
            </a:extLst>
          </p:cNvPr>
          <p:cNvSpPr>
            <a:spLocks noGrp="1"/>
          </p:cNvSpPr>
          <p:nvPr>
            <p:ph type="title"/>
          </p:nvPr>
        </p:nvSpPr>
        <p:spPr>
          <a:xfrm>
            <a:off x="1790024" y="2731168"/>
            <a:ext cx="6167201" cy="2141621"/>
          </a:xfrm>
        </p:spPr>
        <p:txBody>
          <a:bodyPr>
            <a:noAutofit/>
          </a:bodyPr>
          <a:lstStyle/>
          <a:p>
            <a:r>
              <a:rPr lang="en-US" sz="5400" b="1" dirty="0">
                <a:latin typeface="Arial" panose="020B0604020202020204" pitchFamily="34" charset="0"/>
                <a:cs typeface="Arial" panose="020B0604020202020204" pitchFamily="34" charset="0"/>
              </a:rPr>
              <a:t>Applecross </a:t>
            </a:r>
            <a:br>
              <a:rPr lang="en-US" sz="5400" b="1" dirty="0">
                <a:latin typeface="Arial" panose="020B0604020202020204" pitchFamily="34" charset="0"/>
                <a:cs typeface="Arial" panose="020B0604020202020204" pitchFamily="34" charset="0"/>
              </a:rPr>
            </a:br>
            <a:r>
              <a:rPr lang="en-US" sz="5400" b="1" dirty="0">
                <a:latin typeface="Arial" panose="020B0604020202020204" pitchFamily="34" charset="0"/>
                <a:cs typeface="Arial" panose="020B0604020202020204" pitchFamily="34" charset="0"/>
              </a:rPr>
              <a:t>Financial Reports</a:t>
            </a:r>
            <a:br>
              <a:rPr lang="en-US" sz="5400" dirty="0"/>
            </a:br>
            <a:endParaRPr lang="en-US" sz="5400" dirty="0"/>
          </a:p>
        </p:txBody>
      </p:sp>
      <p:sp>
        <p:nvSpPr>
          <p:cNvPr id="4" name="Footer Placeholder 3">
            <a:extLst>
              <a:ext uri="{FF2B5EF4-FFF2-40B4-BE49-F238E27FC236}">
                <a16:creationId xmlns:a16="http://schemas.microsoft.com/office/drawing/2014/main" id="{1D5E4382-AC8B-0294-A739-323504F9ED59}"/>
              </a:ext>
              <a:ext uri="{C183D7F6-B498-43B3-948B-1728B52AA6E4}">
                <adec:decorative xmlns:adec="http://schemas.microsoft.com/office/drawing/2017/decorative" val="1"/>
              </a:ext>
            </a:extLst>
          </p:cNvPr>
          <p:cNvSpPr txBox="1">
            <a:spLocks/>
          </p:cNvSpPr>
          <p:nvPr/>
        </p:nvSpPr>
        <p:spPr>
          <a:xfrm>
            <a:off x="1518539" y="6355972"/>
            <a:ext cx="193717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Applecross Annual Meeting</a:t>
            </a:r>
          </a:p>
        </p:txBody>
      </p:sp>
      <p:sp>
        <p:nvSpPr>
          <p:cNvPr id="5" name="Date Placeholder 2">
            <a:extLst>
              <a:ext uri="{FF2B5EF4-FFF2-40B4-BE49-F238E27FC236}">
                <a16:creationId xmlns:a16="http://schemas.microsoft.com/office/drawing/2014/main" id="{EF7A0BD1-2784-52ED-4CDE-F0674A94C0F3}"/>
              </a:ext>
              <a:ext uri="{C183D7F6-B498-43B3-948B-1728B52AA6E4}">
                <adec:decorative xmlns:adec="http://schemas.microsoft.com/office/drawing/2017/decorative" val="1"/>
              </a:ext>
            </a:extLst>
          </p:cNvPr>
          <p:cNvSpPr txBox="1">
            <a:spLocks/>
          </p:cNvSpPr>
          <p:nvPr/>
        </p:nvSpPr>
        <p:spPr>
          <a:xfrm>
            <a:off x="3455718" y="6355972"/>
            <a:ext cx="135523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
        <p:nvSpPr>
          <p:cNvPr id="6" name="Slide Number Placeholder 4">
            <a:extLst>
              <a:ext uri="{FF2B5EF4-FFF2-40B4-BE49-F238E27FC236}">
                <a16:creationId xmlns:a16="http://schemas.microsoft.com/office/drawing/2014/main" id="{8F28F3FD-FC3D-D4E8-5DEC-21DD46E8EC88}"/>
              </a:ext>
              <a:ext uri="{C183D7F6-B498-43B3-948B-1728B52AA6E4}">
                <adec:decorative xmlns:adec="http://schemas.microsoft.com/office/drawing/2017/decorative" val="1"/>
              </a:ext>
            </a:extLst>
          </p:cNvPr>
          <p:cNvSpPr txBox="1">
            <a:spLocks/>
          </p:cNvSpPr>
          <p:nvPr/>
        </p:nvSpPr>
        <p:spPr>
          <a:xfrm>
            <a:off x="840921" y="6355972"/>
            <a:ext cx="539998"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100" smtClean="0">
                <a:solidFill>
                  <a:schemeClr val="bg1"/>
                </a:solidFill>
                <a:latin typeface="Arial" panose="020B0604020202020204" pitchFamily="34" charset="0"/>
                <a:cs typeface="Arial" panose="020B0604020202020204" pitchFamily="34" charset="0"/>
              </a:rPr>
              <a:pPr/>
              <a:t>9</a:t>
            </a:fld>
            <a:endParaRPr lang="en-US"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747127"/>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issPresentation C_Win32_MW_JS_SL_v2.potx" id="{26A8DC41-7521-4E8A-BB40-82DDDF6580CB}" vid="{96196EC2-C392-482E-BF29-9BD12A6266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_ip_UnifiedCompliancePolicyUIAction xmlns="http://schemas.microsoft.com/sharepoint/v3" xsi:nil="true"/>
    <Image xmlns="71af3243-3dd4-4a8d-8c0d-dd76da1f02a5">
      <Url xsi:nil="true"/>
      <Description xsi:nil="true"/>
    </Image>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documentManagement>
</p:properties>
</file>

<file path=customXml/itemProps1.xml><?xml version="1.0" encoding="utf-8"?>
<ds:datastoreItem xmlns:ds="http://schemas.openxmlformats.org/officeDocument/2006/customXml" ds:itemID="{922031A1-A3F6-46C8-8D74-AA96D58FD7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20B6E4-879E-4E6C-BDE7-261540CD3765}">
  <ds:schemaRefs>
    <ds:schemaRef ds:uri="http://schemas.microsoft.com/sharepoint/v3/contenttype/forms"/>
  </ds:schemaRefs>
</ds:datastoreItem>
</file>

<file path=customXml/itemProps3.xml><?xml version="1.0" encoding="utf-8"?>
<ds:datastoreItem xmlns:ds="http://schemas.openxmlformats.org/officeDocument/2006/customXml" ds:itemID="{09EC1AB0-9704-404D-B6D3-819D938AC55B}">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Props/app.xml><?xml version="1.0" encoding="utf-8"?>
<Properties xmlns="http://schemas.openxmlformats.org/officeDocument/2006/extended-properties" xmlns:vt="http://schemas.openxmlformats.org/officeDocument/2006/docPropsVTypes">
  <Template>Geometric annual presentation</Template>
  <TotalTime>632</TotalTime>
  <Words>1065</Words>
  <Application>Microsoft Office PowerPoint</Application>
  <PresentationFormat>Widescreen</PresentationFormat>
  <Paragraphs>179</Paragraphs>
  <Slides>21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Franklin Gothic Book</vt:lpstr>
      <vt:lpstr>Franklin Gothic Demi</vt:lpstr>
      <vt:lpstr>Wingdings</vt:lpstr>
      <vt:lpstr>Custom</vt:lpstr>
      <vt:lpstr>Applecross Annual Meeting 2024</vt:lpstr>
      <vt:lpstr>Agenda</vt:lpstr>
      <vt:lpstr>Our Team</vt:lpstr>
      <vt:lpstr>President’s Report</vt:lpstr>
      <vt:lpstr>President’s Report, cont.</vt:lpstr>
      <vt:lpstr>President’s Report, cont.</vt:lpstr>
      <vt:lpstr>President’s Report, cont.</vt:lpstr>
      <vt:lpstr>President’s Report, cont.</vt:lpstr>
      <vt:lpstr>Applecross  Financial Reports </vt:lpstr>
      <vt:lpstr>Applecross Financial Report:</vt:lpstr>
      <vt:lpstr>Applecross Financial Report:</vt:lpstr>
      <vt:lpstr>Applecross Financial Report:</vt:lpstr>
      <vt:lpstr>Applecross Financial Report:</vt:lpstr>
      <vt:lpstr>Applecross Financial Report:</vt:lpstr>
      <vt:lpstr>Applecross 2025 Budget:</vt:lpstr>
      <vt:lpstr>Applecross 2025 Budget:</vt:lpstr>
      <vt:lpstr>Applecross 2025 Budget:</vt:lpstr>
      <vt:lpstr>Applecross 2025 Budget:</vt:lpstr>
      <vt:lpstr>Board Nominations</vt:lpstr>
      <vt:lpstr>Questions?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dc:title>
  <dc:creator>Willard, Joanna (CTR) - OCIO-ENS, NC</dc:creator>
  <cp:lastModifiedBy>Matthew Cordialini</cp:lastModifiedBy>
  <cp:revision>18</cp:revision>
  <dcterms:created xsi:type="dcterms:W3CDTF">2023-09-07T20:51:02Z</dcterms:created>
  <dcterms:modified xsi:type="dcterms:W3CDTF">2024-11-12T20:28:17Z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